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xml" ContentType="application/inkml+xml"/>
  <Override PartName="/ppt/ink/ink5.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 id="2147483763" r:id="rId3"/>
    <p:sldMasterId id="2147483789" r:id="rId4"/>
    <p:sldMasterId id="2147483795" r:id="rId5"/>
    <p:sldMasterId id="2147483812" r:id="rId6"/>
    <p:sldMasterId id="2147483827" r:id="rId7"/>
  </p:sldMasterIdLst>
  <p:notesMasterIdLst>
    <p:notesMasterId r:id="rId63"/>
  </p:notesMasterIdLst>
  <p:handoutMasterIdLst>
    <p:handoutMasterId r:id="rId64"/>
  </p:handoutMasterIdLst>
  <p:sldIdLst>
    <p:sldId id="466" r:id="rId8"/>
    <p:sldId id="1875" r:id="rId9"/>
    <p:sldId id="439" r:id="rId10"/>
    <p:sldId id="438" r:id="rId11"/>
    <p:sldId id="457" r:id="rId12"/>
    <p:sldId id="298" r:id="rId13"/>
    <p:sldId id="322" r:id="rId14"/>
    <p:sldId id="459" r:id="rId15"/>
    <p:sldId id="407" r:id="rId16"/>
    <p:sldId id="478" r:id="rId17"/>
    <p:sldId id="479" r:id="rId18"/>
    <p:sldId id="259" r:id="rId19"/>
    <p:sldId id="480" r:id="rId20"/>
    <p:sldId id="1889" r:id="rId21"/>
    <p:sldId id="261" r:id="rId22"/>
    <p:sldId id="1890" r:id="rId23"/>
    <p:sldId id="1891" r:id="rId24"/>
    <p:sldId id="264" r:id="rId25"/>
    <p:sldId id="265" r:id="rId26"/>
    <p:sldId id="266" r:id="rId27"/>
    <p:sldId id="467" r:id="rId28"/>
    <p:sldId id="283" r:id="rId29"/>
    <p:sldId id="463" r:id="rId30"/>
    <p:sldId id="464" r:id="rId31"/>
    <p:sldId id="465" r:id="rId32"/>
    <p:sldId id="387" r:id="rId33"/>
    <p:sldId id="443" r:id="rId34"/>
    <p:sldId id="380" r:id="rId35"/>
    <p:sldId id="424" r:id="rId36"/>
    <p:sldId id="393" r:id="rId37"/>
    <p:sldId id="331" r:id="rId38"/>
    <p:sldId id="384" r:id="rId39"/>
    <p:sldId id="450" r:id="rId40"/>
    <p:sldId id="452" r:id="rId41"/>
    <p:sldId id="391" r:id="rId42"/>
    <p:sldId id="427" r:id="rId43"/>
    <p:sldId id="428" r:id="rId44"/>
    <p:sldId id="453" r:id="rId45"/>
    <p:sldId id="425" r:id="rId46"/>
    <p:sldId id="432" r:id="rId47"/>
    <p:sldId id="431" r:id="rId48"/>
    <p:sldId id="449" r:id="rId49"/>
    <p:sldId id="468" r:id="rId50"/>
    <p:sldId id="469" r:id="rId51"/>
    <p:sldId id="444" r:id="rId52"/>
    <p:sldId id="454" r:id="rId53"/>
    <p:sldId id="434" r:id="rId54"/>
    <p:sldId id="435" r:id="rId55"/>
    <p:sldId id="461" r:id="rId56"/>
    <p:sldId id="436" r:id="rId57"/>
    <p:sldId id="437" r:id="rId58"/>
    <p:sldId id="455" r:id="rId59"/>
    <p:sldId id="456" r:id="rId60"/>
    <p:sldId id="442" r:id="rId61"/>
    <p:sldId id="433" r:id="rId62"/>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466"/>
            <p14:sldId id="1875"/>
            <p14:sldId id="439"/>
            <p14:sldId id="438"/>
            <p14:sldId id="457"/>
            <p14:sldId id="298"/>
            <p14:sldId id="322"/>
            <p14:sldId id="459"/>
            <p14:sldId id="407"/>
            <p14:sldId id="478"/>
            <p14:sldId id="479"/>
            <p14:sldId id="259"/>
            <p14:sldId id="480"/>
            <p14:sldId id="1889"/>
            <p14:sldId id="261"/>
            <p14:sldId id="1890"/>
            <p14:sldId id="1891"/>
            <p14:sldId id="264"/>
            <p14:sldId id="265"/>
            <p14:sldId id="266"/>
            <p14:sldId id="467"/>
            <p14:sldId id="283"/>
            <p14:sldId id="463"/>
            <p14:sldId id="464"/>
            <p14:sldId id="465"/>
            <p14:sldId id="387"/>
            <p14:sldId id="443"/>
            <p14:sldId id="380"/>
            <p14:sldId id="424"/>
            <p14:sldId id="393"/>
            <p14:sldId id="331"/>
            <p14:sldId id="384"/>
            <p14:sldId id="450"/>
            <p14:sldId id="452"/>
            <p14:sldId id="391"/>
            <p14:sldId id="427"/>
            <p14:sldId id="428"/>
            <p14:sldId id="453"/>
            <p14:sldId id="425"/>
            <p14:sldId id="432"/>
            <p14:sldId id="431"/>
            <p14:sldId id="449"/>
            <p14:sldId id="468"/>
            <p14:sldId id="469"/>
            <p14:sldId id="444"/>
            <p14:sldId id="454"/>
            <p14:sldId id="434"/>
            <p14:sldId id="435"/>
            <p14:sldId id="461"/>
            <p14:sldId id="436"/>
            <p14:sldId id="437"/>
            <p14:sldId id="455"/>
            <p14:sldId id="456"/>
            <p14:sldId id="442"/>
            <p14:sldId id="433"/>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19ADD"/>
    <a:srgbClr val="312B2C"/>
    <a:srgbClr val="11161C"/>
    <a:srgbClr val="171F42"/>
    <a:srgbClr val="E6E6E6"/>
    <a:srgbClr val="DC5924"/>
    <a:srgbClr val="B7472A"/>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110" d="100"/>
          <a:sy n="110" d="100"/>
        </p:scale>
        <p:origin x="552" y="10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E8C9-4556-4AA2-8E57-6415EBD29540}"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EACC0657-F1B2-4C5A-813D-97DC707E7385}">
      <dgm:prSet phldrT="[Text]"/>
      <dgm:spPr/>
      <dgm:t>
        <a:bodyPr/>
        <a:lstStyle/>
        <a:p>
          <a:r>
            <a:rPr lang="en-IN" dirty="0"/>
            <a:t>Structured</a:t>
          </a:r>
        </a:p>
      </dgm:t>
    </dgm:pt>
    <dgm:pt modelId="{C3A3DC76-6DB0-4CB0-9921-EE7671EC8417}" type="parTrans" cxnId="{35CC5DBC-4B15-429F-8BF3-3D3BDE536A59}">
      <dgm:prSet/>
      <dgm:spPr/>
      <dgm:t>
        <a:bodyPr/>
        <a:lstStyle/>
        <a:p>
          <a:endParaRPr lang="en-IN"/>
        </a:p>
      </dgm:t>
    </dgm:pt>
    <dgm:pt modelId="{CE0AB068-64BF-41EE-916B-1FC8936A75A9}" type="sibTrans" cxnId="{35CC5DBC-4B15-429F-8BF3-3D3BDE536A59}">
      <dgm:prSet/>
      <dgm:spPr/>
      <dgm:t>
        <a:bodyPr/>
        <a:lstStyle/>
        <a:p>
          <a:endParaRPr lang="en-IN"/>
        </a:p>
      </dgm:t>
    </dgm:pt>
    <dgm:pt modelId="{FC7C83DA-0ACC-4F6D-96FA-55C8932EA9AF}">
      <dgm:prSet phldrT="[Text]"/>
      <dgm:spPr/>
      <dgm:t>
        <a:bodyPr/>
        <a:lstStyle/>
        <a:p>
          <a:r>
            <a:rPr lang="en-IN" dirty="0"/>
            <a:t>Business Data, Excel, CSV</a:t>
          </a:r>
        </a:p>
      </dgm:t>
    </dgm:pt>
    <dgm:pt modelId="{7BACDC90-2A58-4A3B-A1ED-BC980D3F069D}" type="parTrans" cxnId="{3002D570-6C5A-4BA9-A98C-86DEB88430B5}">
      <dgm:prSet/>
      <dgm:spPr/>
      <dgm:t>
        <a:bodyPr/>
        <a:lstStyle/>
        <a:p>
          <a:endParaRPr lang="en-IN"/>
        </a:p>
      </dgm:t>
    </dgm:pt>
    <dgm:pt modelId="{C35E727D-29E4-4089-BE54-361893C69418}" type="sibTrans" cxnId="{3002D570-6C5A-4BA9-A98C-86DEB88430B5}">
      <dgm:prSet/>
      <dgm:spPr/>
      <dgm:t>
        <a:bodyPr/>
        <a:lstStyle/>
        <a:p>
          <a:endParaRPr lang="en-IN"/>
        </a:p>
      </dgm:t>
    </dgm:pt>
    <dgm:pt modelId="{EAF65818-FF29-4414-95F1-E796F5C5976A}">
      <dgm:prSet phldrT="[Text]"/>
      <dgm:spPr/>
      <dgm:t>
        <a:bodyPr/>
        <a:lstStyle/>
        <a:p>
          <a:r>
            <a:rPr lang="en-IN" dirty="0"/>
            <a:t>Unstructured</a:t>
          </a:r>
        </a:p>
      </dgm:t>
    </dgm:pt>
    <dgm:pt modelId="{0BEF08AA-A352-4603-8968-69F1BE4A7614}" type="parTrans" cxnId="{F564141F-7BE3-4313-AC04-EC6E4EE5CA50}">
      <dgm:prSet/>
      <dgm:spPr/>
      <dgm:t>
        <a:bodyPr/>
        <a:lstStyle/>
        <a:p>
          <a:endParaRPr lang="en-IN"/>
        </a:p>
      </dgm:t>
    </dgm:pt>
    <dgm:pt modelId="{BD0FC83B-51FF-4B89-A2FD-E39C2A2967F1}" type="sibTrans" cxnId="{F564141F-7BE3-4313-AC04-EC6E4EE5CA50}">
      <dgm:prSet/>
      <dgm:spPr/>
      <dgm:t>
        <a:bodyPr/>
        <a:lstStyle/>
        <a:p>
          <a:endParaRPr lang="en-IN"/>
        </a:p>
      </dgm:t>
    </dgm:pt>
    <dgm:pt modelId="{C6499A08-FA9C-43CD-B361-6E6A9C1436A8}">
      <dgm:prSet phldrT="[Text]"/>
      <dgm:spPr/>
      <dgm:t>
        <a:bodyPr/>
        <a:lstStyle/>
        <a:p>
          <a:r>
            <a:rPr lang="en-IN" dirty="0"/>
            <a:t>Text, Images and Speech</a:t>
          </a:r>
        </a:p>
      </dgm:t>
    </dgm:pt>
    <dgm:pt modelId="{3619AA9B-D26A-4AB2-AE53-B3FB81DA0CC0}" type="parTrans" cxnId="{E405C10E-7103-4559-8741-66D1115A39ED}">
      <dgm:prSet/>
      <dgm:spPr/>
      <dgm:t>
        <a:bodyPr/>
        <a:lstStyle/>
        <a:p>
          <a:endParaRPr lang="en-IN"/>
        </a:p>
      </dgm:t>
    </dgm:pt>
    <dgm:pt modelId="{FBC73745-70E4-4B12-8918-4C3AAEC0FA56}" type="sibTrans" cxnId="{E405C10E-7103-4559-8741-66D1115A39ED}">
      <dgm:prSet/>
      <dgm:spPr/>
      <dgm:t>
        <a:bodyPr/>
        <a:lstStyle/>
        <a:p>
          <a:endParaRPr lang="en-IN"/>
        </a:p>
      </dgm:t>
    </dgm:pt>
    <dgm:pt modelId="{A956BDEF-8D15-4B0D-B59A-19D4EC358F83}" type="pres">
      <dgm:prSet presAssocID="{9856E8C9-4556-4AA2-8E57-6415EBD29540}" presName="Name0" presStyleCnt="0">
        <dgm:presLayoutVars>
          <dgm:dir/>
          <dgm:animLvl val="lvl"/>
          <dgm:resizeHandles val="exact"/>
        </dgm:presLayoutVars>
      </dgm:prSet>
      <dgm:spPr/>
    </dgm:pt>
    <dgm:pt modelId="{929E1BF3-E029-46F8-9AE2-5A690935CDB6}" type="pres">
      <dgm:prSet presAssocID="{EACC0657-F1B2-4C5A-813D-97DC707E7385}" presName="linNode" presStyleCnt="0"/>
      <dgm:spPr/>
    </dgm:pt>
    <dgm:pt modelId="{96128CB1-B2C5-4822-AE2E-D17C58A7D1A6}" type="pres">
      <dgm:prSet presAssocID="{EACC0657-F1B2-4C5A-813D-97DC707E7385}" presName="parTx" presStyleLbl="revTx" presStyleIdx="0" presStyleCnt="2">
        <dgm:presLayoutVars>
          <dgm:chMax val="1"/>
          <dgm:bulletEnabled val="1"/>
        </dgm:presLayoutVars>
      </dgm:prSet>
      <dgm:spPr/>
    </dgm:pt>
    <dgm:pt modelId="{425F6773-EBC9-4E0A-8EAF-1301A9AC6507}" type="pres">
      <dgm:prSet presAssocID="{EACC0657-F1B2-4C5A-813D-97DC707E7385}" presName="bracket" presStyleLbl="parChTrans1D1" presStyleIdx="0" presStyleCnt="2"/>
      <dgm:spPr/>
    </dgm:pt>
    <dgm:pt modelId="{3E564BDC-41EC-4B1E-83C6-3A3A4CCD914E}" type="pres">
      <dgm:prSet presAssocID="{EACC0657-F1B2-4C5A-813D-97DC707E7385}" presName="spH" presStyleCnt="0"/>
      <dgm:spPr/>
    </dgm:pt>
    <dgm:pt modelId="{BFC2FFC9-C549-4525-9374-75EFDC4F1695}" type="pres">
      <dgm:prSet presAssocID="{EACC0657-F1B2-4C5A-813D-97DC707E7385}" presName="desTx" presStyleLbl="node1" presStyleIdx="0" presStyleCnt="2">
        <dgm:presLayoutVars>
          <dgm:bulletEnabled val="1"/>
        </dgm:presLayoutVars>
      </dgm:prSet>
      <dgm:spPr/>
    </dgm:pt>
    <dgm:pt modelId="{34D27178-7E35-4FE7-9D4E-FDE07C3F8E77}" type="pres">
      <dgm:prSet presAssocID="{CE0AB068-64BF-41EE-916B-1FC8936A75A9}" presName="spV" presStyleCnt="0"/>
      <dgm:spPr/>
    </dgm:pt>
    <dgm:pt modelId="{D8FD6E41-3A2A-4EAB-B211-AC566D4E807D}" type="pres">
      <dgm:prSet presAssocID="{EAF65818-FF29-4414-95F1-E796F5C5976A}" presName="linNode" presStyleCnt="0"/>
      <dgm:spPr/>
    </dgm:pt>
    <dgm:pt modelId="{96E614A9-D8DD-4608-AB80-600AEDDC1B0C}" type="pres">
      <dgm:prSet presAssocID="{EAF65818-FF29-4414-95F1-E796F5C5976A}" presName="parTx" presStyleLbl="revTx" presStyleIdx="1" presStyleCnt="2">
        <dgm:presLayoutVars>
          <dgm:chMax val="1"/>
          <dgm:bulletEnabled val="1"/>
        </dgm:presLayoutVars>
      </dgm:prSet>
      <dgm:spPr/>
    </dgm:pt>
    <dgm:pt modelId="{B8ABF53D-D403-4813-BE67-81DC9C9CADC5}" type="pres">
      <dgm:prSet presAssocID="{EAF65818-FF29-4414-95F1-E796F5C5976A}" presName="bracket" presStyleLbl="parChTrans1D1" presStyleIdx="1" presStyleCnt="2"/>
      <dgm:spPr/>
    </dgm:pt>
    <dgm:pt modelId="{B8BFB9B0-E7D5-43AA-8A49-3279D0D0763B}" type="pres">
      <dgm:prSet presAssocID="{EAF65818-FF29-4414-95F1-E796F5C5976A}" presName="spH" presStyleCnt="0"/>
      <dgm:spPr/>
    </dgm:pt>
    <dgm:pt modelId="{B532953C-9349-4759-A7B7-41B0DB1FC774}" type="pres">
      <dgm:prSet presAssocID="{EAF65818-FF29-4414-95F1-E796F5C5976A}" presName="desTx" presStyleLbl="node1" presStyleIdx="1" presStyleCnt="2">
        <dgm:presLayoutVars>
          <dgm:bulletEnabled val="1"/>
        </dgm:presLayoutVars>
      </dgm:prSet>
      <dgm:spPr/>
    </dgm:pt>
  </dgm:ptLst>
  <dgm:cxnLst>
    <dgm:cxn modelId="{E405C10E-7103-4559-8741-66D1115A39ED}" srcId="{EAF65818-FF29-4414-95F1-E796F5C5976A}" destId="{C6499A08-FA9C-43CD-B361-6E6A9C1436A8}" srcOrd="0" destOrd="0" parTransId="{3619AA9B-D26A-4AB2-AE53-B3FB81DA0CC0}" sibTransId="{FBC73745-70E4-4B12-8918-4C3AAEC0FA56}"/>
    <dgm:cxn modelId="{F564141F-7BE3-4313-AC04-EC6E4EE5CA50}" srcId="{9856E8C9-4556-4AA2-8E57-6415EBD29540}" destId="{EAF65818-FF29-4414-95F1-E796F5C5976A}" srcOrd="1" destOrd="0" parTransId="{0BEF08AA-A352-4603-8968-69F1BE4A7614}" sibTransId="{BD0FC83B-51FF-4B89-A2FD-E39C2A2967F1}"/>
    <dgm:cxn modelId="{D3AF361F-C2BB-4A50-BEF7-77FFE18DB1DC}" type="presOf" srcId="{C6499A08-FA9C-43CD-B361-6E6A9C1436A8}" destId="{B532953C-9349-4759-A7B7-41B0DB1FC774}" srcOrd="0" destOrd="0" presId="urn:diagrams.loki3.com/BracketList"/>
    <dgm:cxn modelId="{73419632-D56C-4DF9-91BF-EC660EBF0DD6}" type="presOf" srcId="{EAF65818-FF29-4414-95F1-E796F5C5976A}" destId="{96E614A9-D8DD-4608-AB80-600AEDDC1B0C}" srcOrd="0" destOrd="0" presId="urn:diagrams.loki3.com/BracketList"/>
    <dgm:cxn modelId="{3002D570-6C5A-4BA9-A98C-86DEB88430B5}" srcId="{EACC0657-F1B2-4C5A-813D-97DC707E7385}" destId="{FC7C83DA-0ACC-4F6D-96FA-55C8932EA9AF}" srcOrd="0" destOrd="0" parTransId="{7BACDC90-2A58-4A3B-A1ED-BC980D3F069D}" sibTransId="{C35E727D-29E4-4089-BE54-361893C69418}"/>
    <dgm:cxn modelId="{4C927282-81F3-4EFC-AAE0-B6263AAA7B88}" type="presOf" srcId="{FC7C83DA-0ACC-4F6D-96FA-55C8932EA9AF}" destId="{BFC2FFC9-C549-4525-9374-75EFDC4F1695}" srcOrd="0" destOrd="0" presId="urn:diagrams.loki3.com/BracketList"/>
    <dgm:cxn modelId="{5FF20098-04C1-43F8-93A4-6D9DB493CB40}" type="presOf" srcId="{EACC0657-F1B2-4C5A-813D-97DC707E7385}" destId="{96128CB1-B2C5-4822-AE2E-D17C58A7D1A6}" srcOrd="0" destOrd="0" presId="urn:diagrams.loki3.com/BracketList"/>
    <dgm:cxn modelId="{35CC5DBC-4B15-429F-8BF3-3D3BDE536A59}" srcId="{9856E8C9-4556-4AA2-8E57-6415EBD29540}" destId="{EACC0657-F1B2-4C5A-813D-97DC707E7385}" srcOrd="0" destOrd="0" parTransId="{C3A3DC76-6DB0-4CB0-9921-EE7671EC8417}" sibTransId="{CE0AB068-64BF-41EE-916B-1FC8936A75A9}"/>
    <dgm:cxn modelId="{A2AF87ED-7E03-436F-B12E-58561EFB1110}" type="presOf" srcId="{9856E8C9-4556-4AA2-8E57-6415EBD29540}" destId="{A956BDEF-8D15-4B0D-B59A-19D4EC358F83}" srcOrd="0" destOrd="0" presId="urn:diagrams.loki3.com/BracketList"/>
    <dgm:cxn modelId="{FE9CC903-6405-49D0-A528-E646F74DCC8E}" type="presParOf" srcId="{A956BDEF-8D15-4B0D-B59A-19D4EC358F83}" destId="{929E1BF3-E029-46F8-9AE2-5A690935CDB6}" srcOrd="0" destOrd="0" presId="urn:diagrams.loki3.com/BracketList"/>
    <dgm:cxn modelId="{7F41DB96-CE2B-401E-88FC-D22A724A9C9F}" type="presParOf" srcId="{929E1BF3-E029-46F8-9AE2-5A690935CDB6}" destId="{96128CB1-B2C5-4822-AE2E-D17C58A7D1A6}" srcOrd="0" destOrd="0" presId="urn:diagrams.loki3.com/BracketList"/>
    <dgm:cxn modelId="{5C0A21BD-45B5-4630-9735-C1A2E7CE3608}" type="presParOf" srcId="{929E1BF3-E029-46F8-9AE2-5A690935CDB6}" destId="{425F6773-EBC9-4E0A-8EAF-1301A9AC6507}" srcOrd="1" destOrd="0" presId="urn:diagrams.loki3.com/BracketList"/>
    <dgm:cxn modelId="{DE16C12E-E7FE-46E6-9ACB-2BC7CD54A76E}" type="presParOf" srcId="{929E1BF3-E029-46F8-9AE2-5A690935CDB6}" destId="{3E564BDC-41EC-4B1E-83C6-3A3A4CCD914E}" srcOrd="2" destOrd="0" presId="urn:diagrams.loki3.com/BracketList"/>
    <dgm:cxn modelId="{56096C97-562C-48A4-83DA-C4E899E69C6A}" type="presParOf" srcId="{929E1BF3-E029-46F8-9AE2-5A690935CDB6}" destId="{BFC2FFC9-C549-4525-9374-75EFDC4F1695}" srcOrd="3" destOrd="0" presId="urn:diagrams.loki3.com/BracketList"/>
    <dgm:cxn modelId="{4D9FF056-4A30-4A8B-90A4-72E702E92209}" type="presParOf" srcId="{A956BDEF-8D15-4B0D-B59A-19D4EC358F83}" destId="{34D27178-7E35-4FE7-9D4E-FDE07C3F8E77}" srcOrd="1" destOrd="0" presId="urn:diagrams.loki3.com/BracketList"/>
    <dgm:cxn modelId="{23CD8B58-F1AB-4F36-A622-7871BD690855}" type="presParOf" srcId="{A956BDEF-8D15-4B0D-B59A-19D4EC358F83}" destId="{D8FD6E41-3A2A-4EAB-B211-AC566D4E807D}" srcOrd="2" destOrd="0" presId="urn:diagrams.loki3.com/BracketList"/>
    <dgm:cxn modelId="{BC3A62C1-087B-4738-99DF-CE5E030BFBA4}" type="presParOf" srcId="{D8FD6E41-3A2A-4EAB-B211-AC566D4E807D}" destId="{96E614A9-D8DD-4608-AB80-600AEDDC1B0C}" srcOrd="0" destOrd="0" presId="urn:diagrams.loki3.com/BracketList"/>
    <dgm:cxn modelId="{B903DA71-7187-4C63-9E03-D8D5280525A1}" type="presParOf" srcId="{D8FD6E41-3A2A-4EAB-B211-AC566D4E807D}" destId="{B8ABF53D-D403-4813-BE67-81DC9C9CADC5}" srcOrd="1" destOrd="0" presId="urn:diagrams.loki3.com/BracketList"/>
    <dgm:cxn modelId="{3283CFF9-B847-4164-A4DE-E70B2FC2812B}" type="presParOf" srcId="{D8FD6E41-3A2A-4EAB-B211-AC566D4E807D}" destId="{B8BFB9B0-E7D5-43AA-8A49-3279D0D0763B}" srcOrd="2" destOrd="0" presId="urn:diagrams.loki3.com/BracketList"/>
    <dgm:cxn modelId="{B7F90A1C-595A-41D3-866F-AFEBB1B0BBEB}" type="presParOf" srcId="{D8FD6E41-3A2A-4EAB-B211-AC566D4E807D}" destId="{B532953C-9349-4759-A7B7-41B0DB1FC77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8CB1-B2C5-4822-AE2E-D17C58A7D1A6}">
      <dsp:nvSpPr>
        <dsp:cNvPr id="0" name=""/>
        <dsp:cNvSpPr/>
      </dsp:nvSpPr>
      <dsp:spPr>
        <a:xfrm>
          <a:off x="2976" y="616586"/>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Structured</a:t>
          </a:r>
        </a:p>
      </dsp:txBody>
      <dsp:txXfrm>
        <a:off x="2976" y="616586"/>
        <a:ext cx="1522511" cy="347118"/>
      </dsp:txXfrm>
    </dsp:sp>
    <dsp:sp modelId="{425F6773-EBC9-4E0A-8EAF-1301A9AC6507}">
      <dsp:nvSpPr>
        <dsp:cNvPr id="0" name=""/>
        <dsp:cNvSpPr/>
      </dsp:nvSpPr>
      <dsp:spPr>
        <a:xfrm>
          <a:off x="1525488" y="594891"/>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C2FFC9-C549-4525-9374-75EFDC4F1695}">
      <dsp:nvSpPr>
        <dsp:cNvPr id="0" name=""/>
        <dsp:cNvSpPr/>
      </dsp:nvSpPr>
      <dsp:spPr>
        <a:xfrm>
          <a:off x="1951791" y="594891"/>
          <a:ext cx="4141231" cy="3905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Business Data, Excel, CSV</a:t>
          </a:r>
        </a:p>
      </dsp:txBody>
      <dsp:txXfrm>
        <a:off x="1951791" y="594891"/>
        <a:ext cx="4141231" cy="390508"/>
      </dsp:txXfrm>
    </dsp:sp>
    <dsp:sp modelId="{96E614A9-D8DD-4608-AB80-600AEDDC1B0C}">
      <dsp:nvSpPr>
        <dsp:cNvPr id="0" name=""/>
        <dsp:cNvSpPr/>
      </dsp:nvSpPr>
      <dsp:spPr>
        <a:xfrm>
          <a:off x="2976" y="1068294"/>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Unstructured</a:t>
          </a:r>
        </a:p>
      </dsp:txBody>
      <dsp:txXfrm>
        <a:off x="2976" y="1068294"/>
        <a:ext cx="1522511" cy="347118"/>
      </dsp:txXfrm>
    </dsp:sp>
    <dsp:sp modelId="{B8ABF53D-D403-4813-BE67-81DC9C9CADC5}">
      <dsp:nvSpPr>
        <dsp:cNvPr id="0" name=""/>
        <dsp:cNvSpPr/>
      </dsp:nvSpPr>
      <dsp:spPr>
        <a:xfrm>
          <a:off x="1525488" y="1046600"/>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32953C-9349-4759-A7B7-41B0DB1FC774}">
      <dsp:nvSpPr>
        <dsp:cNvPr id="0" name=""/>
        <dsp:cNvSpPr/>
      </dsp:nvSpPr>
      <dsp:spPr>
        <a:xfrm>
          <a:off x="1951791" y="1046600"/>
          <a:ext cx="4141231" cy="39050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Text, Images and Speech</a:t>
          </a:r>
        </a:p>
      </dsp:txBody>
      <dsp:txXfrm>
        <a:off x="1951791" y="1046600"/>
        <a:ext cx="4141231" cy="390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254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6/21/2021</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1.95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2.84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3.48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7-22T06:20:52.571"/>
    </inkml:context>
    <inkml:brush xml:id="br0">
      <inkml:brushProperty name="width" value="0.05292" units="cm"/>
      <inkml:brushProperty name="height" value="0.05292" units="cm"/>
      <inkml:brushProperty name="color" value="#FF0000"/>
    </inkml:brush>
  </inkml:definitions>
  <inkml:trace contextRef="#ctx0" brushRef="#br0">31503 0 0</inkml:trace>
</inkml:ink>
</file>

<file path=ppt/ink/ink5.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19-05-20T05:55:49.238"/>
    </inkml:context>
    <inkml:brush xml:id="br0">
      <inkml:brushProperty name="width" value="0.05292" units="cm"/>
      <inkml:brushProperty name="height" value="0.05292" units="cm"/>
      <inkml:brushProperty name="color" value="#FF0000"/>
    </inkml:brush>
  </inkml:definitions>
  <inkml:trace contextRef="#ctx0" brushRef="#br0">9260 3493 0,'0'0'0,"-17"-18"16,17 53 15,0 53-31,0 18 31,0 0-15,35-35 0,-35-36-1,0-18-15,18-17 16,-18 18 0,0-53-1</inkml:trace>
  <inkml:trace contextRef="#ctx0" brushRef="#br0" timeOffset="563.04">9190 3228 0,'0'0'0,"0"-35"0,-35 35 16,-1 0-1,1-18 1,17 18 15,-35 35-15,-52 142 0,69-1-1,-17 18 1,53 0-1,0-123-15,89 70 16,52-53 0,35-53-1,36-52 1,-71-89 0,-123-35-1,-18-89 1,-142-34-1,-34 70 1,-36 176 0,124 53-1</inkml:trace>
  <inkml:trace contextRef="#ctx0" brushRef="#br0" timeOffset="6213.61">24606 12153 0,'0'0'0,"18"-35"31,35 0-15,35-1-1,-17 36 1,-54 0-1,-17 106 1,0-35 0,-70 17-1,34-53 1,72-35 31,-1 0-32,35-17 1,19-1 0,-36-17-1,-36 35 1,-17-36-16</inkml:trace>
  <inkml:trace contextRef="#ctx0" brushRef="#br0" timeOffset="6655.07">24800 11730 0,'0'0'16,"-17"0"-16,-36 0 15,17 0 1,-34 35 15,-1 53-15,-34 195-1,69-125 1,36-34 0,53-1-1,88-52 1,212-71-1,-71-106 1,-123-35 0,-71 0-1,-105-177 1,-142 89 15,-35 105-15,-71 89-1,106 123 1,124 18-16</inkml:trace>
  <inkml:trace contextRef="#ctx0" brushRef="#br0" timeOffset="8729.77">8326 14093 0,'0'0'0,"-18"0"0,18-17 31,35-54-16,124 36 1,-71 35 0,-70 18-1,17 35 1,-35 17 0,-35 1-1,0-36 1,52-35 31,18 0-47,1 0 15,17 0 1,-18 0 0,-17 35 15,-18-17-16,-36 52 1,-70-34 0,-17 17-1,-36-53 1,124 0 0,17-89-1</inkml:trace>
  <inkml:trace contextRef="#ctx0" brushRef="#br0" timeOffset="9154.82">8326 13758 0,'0'0'0,"-71"-53"31,0 53-15,36 0-1,-35 53 1,-19 71 0,89 105-1,0 0 1,53-52 0,71-36-1,105-71 1,-17-70-1,-18-52 1,-88-37 0,-71 1-16,0-88 15,-88-1 17,-88-17-17,-53 71-15,-18 70 16,-123 124-1,247-1-15</inkml:trace>
  <inkml:trace contextRef="#ctx0" brushRef="#br0" timeOffset="12213.98">22190 2752 0,'0'-18'0,"0"0"31,0 36 47,0 53-62,35-18 0,-35 35-1,18-18 1,17-70-1,-17 0 1,-1 0 0,18-17-1,36-36 1,-36 17 0,-35 54 30,18 17-30,-18 54 0,35-19-1,-35-52 1,18-18 0</inkml:trace>
  <inkml:trace contextRef="#ctx0" brushRef="#br0" timeOffset="12597.51">22225 2258 0,'0'0'0,"-53"-18"16,0 18-16,0 18 31,18 52-31,-18 107 16,18 52-1,35-53 1,0-34 0,123 16 15,18-122-15,71-36-1,0-36 1,-54-140-1,-140 0-15,-71-1 32,-123-70-17,-54 71 1,-52 141 0,176 87-1</inkml:trace>
  <inkml:trace contextRef="#ctx0" brushRef="#br0" timeOffset="14523.34">22613 5733 0,'-53'0'156,"18"0"-156,17 0 16,1 0-16,-19 0 15,19 0 1,17 35 15,0 0-15,0 36-1,17-18 1,-17-36 15,18-17-15,0 0 31,17 0-32,18-35-15,-18 35 16,0 0 0,18 35-1,-17 1 1,-36-1-1,0-17 17,-18-18-32,-53 35 15,-70 18 1,35-36 0,1-17-1,105-17 16,0-19-15</inkml:trace>
  <inkml:trace contextRef="#ctx0" brushRef="#br0" timeOffset="14955.71">22437 5574 0,'0'0'15,"-53"-18"1,35 18 0,-35 53-1,53 53 1,-35 141 15,70-18-15,36-88-1,88-35 1,35-71 0,-124-35-16,89-35 15,-53-71 1,-36-70 0,-70-71-1,-159-70 1,18 158-1,-35 71 1,35 52 0,-36 125-1,177-37 1</inkml:trace>
  <inkml:trace contextRef="#ctx0" brushRef="#br0" timeOffset="17342.34">7990 9878 0,'0'0'0,"-17"0"16,-36 35 15,0 71-16,18 17-15,-1 124 16,36-194 0,18 35-1,17-52 1,18-19-16,35-34 31,-70-36-15,17 35-1,-35-35 1,-53 18 0,-70-18-1,35 53 1,70 18-16</inkml:trace>
  <inkml:trace contextRef="#ctx0" brushRef="#br0" timeOffset="17805.2">7814 9772 0,'0'0'0,"-18"-35"0,-17 35 16,17 0-1,1 0 1,-124 158 0,88 107-1,18-18 1,35-35 0,88 17-1,0-159 1,88-34-1,54-72 1,-36-87 0,-124 35-16,54-89 15,-124-34 1,-18-54 15,-123 1-15,-124 87-1,89 177 1,17 71 0,89 17-16</inkml:trace>
  <inkml:trace contextRef="#ctx0" brushRef="#br0" timeOffset="24865.01">6562 6368 0,'0'0'0,"-18"0"15,18-36 17,18 19-17,35 17 16,-36-18-31,1 18 16,17-35 0,-17 35-1,-1-18 298,19 18-298,-19-35 1,1 35 0,17-18-1,-35 36 126,0 52-125,0-17-16,0 18 15,18 52 1,-18-87-1,35 17 1</inkml:trace>
  <inkml:trace contextRef="#ctx0" brushRef="#br0" timeOffset="25088.7">6703 6544 0,'0'0'0,"0"-18"31,0 1-15,17 17 0,54-71-1,52 18 1,-52 0-16</inkml:trace>
  <inkml:trace contextRef="#ctx0" brushRef="#br0" timeOffset="25546.79">6720 5980 0,'0'0'0,"-123"0"31,88 0-31,-1 0 15,-17 17 1,18 36-16,-35 18 16,52 17 15,-17 35-15,35 1-16,35 52 15,88-70 1,1-71-1,52 1 17,36-107-17,-141-17 1,-19-124 0,-52 1-1,-141-1 1,-53 71-1,-70 123 1,158 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6/21/2021</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4</a:t>
            </a:fld>
            <a:endParaRPr lang="en-US"/>
          </a:p>
        </p:txBody>
      </p:sp>
    </p:spTree>
    <p:extLst>
      <p:ext uri="{BB962C8B-B14F-4D97-AF65-F5344CB8AC3E}">
        <p14:creationId xmlns:p14="http://schemas.microsoft.com/office/powerpoint/2010/main" val="42909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6/21/2021 9:36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6FE4D8-742B-4F1F-ADD6-F7E9A94BAF32}" type="slidenum">
              <a:rPr lang="en-US" smtClean="0"/>
              <a:t>51</a:t>
            </a:fld>
            <a:endParaRPr lang="en-US"/>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CFC69-2972-406C-B5C4-77BBFE792AFC}" type="datetime1">
              <a:rPr lang="en-IN" smtClean="0"/>
              <a:t>21-06-2021</a:t>
            </a:fld>
            <a:endParaRPr lang="en-IN"/>
          </a:p>
        </p:txBody>
      </p:sp>
      <p:sp>
        <p:nvSpPr>
          <p:cNvPr id="4" name="Footer Placeholder 3"/>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5" name="Slide Number Placeholder 4"/>
          <p:cNvSpPr>
            <a:spLocks noGrp="1"/>
          </p:cNvSpPr>
          <p:nvPr>
            <p:ph type="sldNum" sz="quarter" idx="12"/>
          </p:nvPr>
        </p:nvSpPr>
        <p:spPr/>
        <p:txBody>
          <a:bodyPr/>
          <a:lstStyle/>
          <a:p>
            <a:fld id="{1CB46F94-C32B-4D31-A993-E7A9690D406C}" type="slidenum">
              <a:rPr lang="en-IN" smtClean="0"/>
              <a:t>‹#›</a:t>
            </a:fld>
            <a:endParaRPr lang="en-IN"/>
          </a:p>
        </p:txBody>
      </p:sp>
      <p:sp>
        <p:nvSpPr>
          <p:cNvPr id="6" name="Rectangle 5">
            <a:extLst>
              <a:ext uri="{FF2B5EF4-FFF2-40B4-BE49-F238E27FC236}">
                <a16:creationId xmlns:a16="http://schemas.microsoft.com/office/drawing/2014/main" id="{64728F4A-C28E-49B0-A522-12EAE0BF083F}"/>
              </a:ext>
            </a:extLst>
          </p:cNvPr>
          <p:cNvSpPr/>
          <p:nvPr/>
        </p:nvSpPr>
        <p:spPr>
          <a:xfrm>
            <a:off x="-108155" y="-176980"/>
            <a:ext cx="12300155" cy="905354"/>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DFE74D7-80F4-4BFF-B7C7-BD187689AAC2}"/>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0" name="Rectangle 9">
            <a:extLst>
              <a:ext uri="{FF2B5EF4-FFF2-40B4-BE49-F238E27FC236}">
                <a16:creationId xmlns:a16="http://schemas.microsoft.com/office/drawing/2014/main" id="{3FA1BE89-2393-4673-BA84-319FB50E6D9B}"/>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4" name="Picture 2" descr="Image result for bootup logo">
            <a:extLst>
              <a:ext uri="{FF2B5EF4-FFF2-40B4-BE49-F238E27FC236}">
                <a16:creationId xmlns:a16="http://schemas.microsoft.com/office/drawing/2014/main" id="{062B9BED-02F3-4DC6-AD47-C51E2C03C3A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967452" y="116821"/>
            <a:ext cx="2224548" cy="3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57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942952-0AC5-416E-8913-6F6038200ED1}"/>
              </a:ext>
            </a:extLst>
          </p:cNvPr>
          <p:cNvSpPr/>
          <p:nvPr/>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517235" y="64485"/>
            <a:ext cx="9460345" cy="819671"/>
          </a:xfrm>
        </p:spPr>
        <p:txBody>
          <a:bodyPr>
            <a:norm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024129" y="1260763"/>
            <a:ext cx="9720073"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DF264-ACAD-4EE8-A92B-560F769E99D2}" type="datetime1">
              <a:rPr lang="en-IN" smtClean="0"/>
              <a:t>21-06-2021</a:t>
            </a:fld>
            <a:endParaRPr lang="en-IN"/>
          </a:p>
        </p:txBody>
      </p:sp>
      <p:sp>
        <p:nvSpPr>
          <p:cNvPr id="5" name="Footer Placeholder 4"/>
          <p:cNvSpPr>
            <a:spLocks noGrp="1"/>
          </p:cNvSpPr>
          <p:nvPr>
            <p:ph type="ftr" sz="quarter" idx="11"/>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1CB46F94-C32B-4D31-A993-E7A9690D406C}" type="slidenum">
              <a:rPr lang="en-IN" smtClean="0"/>
              <a:t>‹#›</a:t>
            </a:fld>
            <a:endParaRPr lang="en-IN"/>
          </a:p>
        </p:txBody>
      </p:sp>
      <p:sp>
        <p:nvSpPr>
          <p:cNvPr id="10" name="Rectangle 9">
            <a:extLst>
              <a:ext uri="{FF2B5EF4-FFF2-40B4-BE49-F238E27FC236}">
                <a16:creationId xmlns:a16="http://schemas.microsoft.com/office/drawing/2014/main" id="{1493A3B5-BC8E-49CC-8F57-A5F973B5F777}"/>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1" name="Rectangle 10">
            <a:extLst>
              <a:ext uri="{FF2B5EF4-FFF2-40B4-BE49-F238E27FC236}">
                <a16:creationId xmlns:a16="http://schemas.microsoft.com/office/drawing/2014/main" id="{85E54652-FA13-4C42-9C24-EB701BF45126}"/>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id="{1290CF35-371A-4C75-9E48-77D89853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1" y="24439"/>
            <a:ext cx="1447799" cy="899761"/>
          </a:xfrm>
          <a:prstGeom prst="rect">
            <a:avLst/>
          </a:prstGeom>
        </p:spPr>
      </p:pic>
    </p:spTree>
    <p:extLst>
      <p:ext uri="{BB962C8B-B14F-4D97-AF65-F5344CB8AC3E}">
        <p14:creationId xmlns:p14="http://schemas.microsoft.com/office/powerpoint/2010/main" val="143812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6/21/2021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70B02D00-C6AD-462A-B7A5-B8C2A7F7CCB3}" type="datetime1">
              <a:rPr lang="en-US" smtClean="0">
                <a:solidFill>
                  <a:srgbClr val="000000">
                    <a:tint val="75000"/>
                  </a:srgbClr>
                </a:solidFill>
              </a:rPr>
              <a:t>6/21/2021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86813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A10C7C3-1EE2-4609-8C9F-9BF9B913CEF4}" type="datetime1">
              <a:rPr lang="en-US" smtClean="0">
                <a:solidFill>
                  <a:srgbClr val="000000">
                    <a:tint val="75000"/>
                  </a:srgbClr>
                </a:solidFill>
              </a:rPr>
              <a:t>6/21/2021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Anshu Pandey</a:t>
            </a: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207305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FDE81543-17B8-43ED-94A8-4317C801036E}" type="datetime1">
              <a:rPr lang="en-US" smtClean="0">
                <a:solidFill>
                  <a:srgbClr val="000000">
                    <a:tint val="75000"/>
                  </a:srgbClr>
                </a:solidFill>
              </a:rPr>
              <a:t>6/21/2021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5630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BE2E-9B6C-46F0-B16D-A2D5C4EB2CD8}" type="datetime1">
              <a:rPr lang="en-US" smtClean="0">
                <a:solidFill>
                  <a:srgbClr val="000000">
                    <a:tint val="75000"/>
                  </a:srgbClr>
                </a:solidFill>
              </a:rPr>
              <a:t>6/21/2021</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Anshu Pandey</a:t>
            </a: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22634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6/21/2021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3347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1073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8175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9823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6801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68362"/>
          </a:xfrm>
        </p:spPr>
        <p:txBody>
          <a:bodyPr>
            <a:normAutofit/>
          </a:bodyPr>
          <a:lstStyle>
            <a:lvl1pPr algn="l">
              <a:defRPr sz="3600" b="0"/>
            </a:lvl1pPr>
          </a:lstStyle>
          <a:p>
            <a:r>
              <a:rPr lang="en-US"/>
              <a:t>Click to edit Master title style</a:t>
            </a:r>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373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75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438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3714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7903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69748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381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334130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017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362681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59665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6/21/2021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6/21/2021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6/21/2021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6/21/2021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6/21/2021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6C8E-187F-4344-BECF-5019289AE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D5F85C-8314-4192-BCD3-2EF9358CD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12D3D-18B7-4E79-8D86-634A0A275395}"/>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3A9B6E58-F328-4469-8B6A-43B303F34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AE950-94D6-48D8-A599-3F856F25A44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29946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9567-2FDD-4D7C-85D7-2852E40B88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9E523-6F46-4F8E-A9AF-FDCEB978E3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7A637-1F2B-45AA-BEDC-334426CA5373}"/>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2168B0D8-0E42-47CF-8F6B-BDE12AA47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2FDCCA-3252-4184-A81C-129CB1871B7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8815584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6041-3C86-4782-BEDC-0606C2B52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B42114-1D4F-4928-8032-0E7427F6F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5CA144-E3D4-4A56-9016-C89C4EE2B095}"/>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6C24BFDF-B3ED-4127-9799-51E09F5538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8344D-2064-4192-91D9-EA646FD3130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30650799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B0D9-88D8-4A7E-9BF5-BE0A1DC4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C5B8-E98C-4748-A38B-80881DDC6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F965D-703E-4703-8C17-C04EAABA1E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D8B5B-720B-4C16-B5A2-71285FDEB575}"/>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6" name="Footer Placeholder 5">
            <a:extLst>
              <a:ext uri="{FF2B5EF4-FFF2-40B4-BE49-F238E27FC236}">
                <a16:creationId xmlns:a16="http://schemas.microsoft.com/office/drawing/2014/main" id="{4851577F-4FF5-41D8-AFD4-3821DDCA3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8E486-E66D-43FC-B44E-CE63DA767AEB}"/>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71148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6870-CC82-4C94-BC76-8C20F07741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A6336E-3CC4-41CF-8CB6-308034134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EED1E1-EC40-47C5-8EBC-EC8C57B680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AA990-6F77-455F-9CBB-8595C5CA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EEA3C2-16B3-4CB9-BFC3-A5359EDDE0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FAE3-8247-4246-9AD5-339344FC21D2}"/>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8" name="Footer Placeholder 7">
            <a:extLst>
              <a:ext uri="{FF2B5EF4-FFF2-40B4-BE49-F238E27FC236}">
                <a16:creationId xmlns:a16="http://schemas.microsoft.com/office/drawing/2014/main" id="{3F270249-413A-4BA8-8F11-9302DBE8C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C32F3F-D27C-49F7-8A6D-740D70949C0E}"/>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6031588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D940-DBF3-4709-9444-2112D6DD0C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F68EEF-B41E-4EBC-98FF-966C1FD11EEB}"/>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4" name="Footer Placeholder 3">
            <a:extLst>
              <a:ext uri="{FF2B5EF4-FFF2-40B4-BE49-F238E27FC236}">
                <a16:creationId xmlns:a16="http://schemas.microsoft.com/office/drawing/2014/main" id="{60091087-61D9-4C08-8CF6-CD1C75FE16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A7731A-1638-46CE-BA7F-3F90EA70D49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830824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19D49-122B-457F-BF8B-7D4411585DDF}"/>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3" name="Footer Placeholder 2">
            <a:extLst>
              <a:ext uri="{FF2B5EF4-FFF2-40B4-BE49-F238E27FC236}">
                <a16:creationId xmlns:a16="http://schemas.microsoft.com/office/drawing/2014/main" id="{F7272E34-C0AA-4C77-B04C-E0B1A75AD6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0C8B6-6591-4095-A729-CC3CC3F11FF3}"/>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1044994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DCBB-BB0E-489D-BBF4-6A1592971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576D77-B7F1-46DA-93E4-CF9A69C2A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ACE299-C2D9-45A5-A5B3-EFD5BDA5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4612F-491E-4479-86DB-70EFB2385DDF}"/>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6" name="Footer Placeholder 5">
            <a:extLst>
              <a:ext uri="{FF2B5EF4-FFF2-40B4-BE49-F238E27FC236}">
                <a16:creationId xmlns:a16="http://schemas.microsoft.com/office/drawing/2014/main" id="{1418F759-58EB-4A5B-AA60-B19C487E48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17FC6-34D6-448E-824E-BFFAFA06FBE4}"/>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629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6BC7-55B7-4611-9F6A-5A6D8854D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10C06-B2D5-4828-93A7-575506ABB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BCAE5-B048-4F7F-8373-630DB2E30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87EA6A-AE45-49CD-A3E4-7863C754B963}"/>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6" name="Footer Placeholder 5">
            <a:extLst>
              <a:ext uri="{FF2B5EF4-FFF2-40B4-BE49-F238E27FC236}">
                <a16:creationId xmlns:a16="http://schemas.microsoft.com/office/drawing/2014/main" id="{67619E4D-6AA5-483C-B79E-C122B2194F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1F31B7-89FC-4BB5-84D5-56544188324A}"/>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0697984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C1F6-6DA8-4616-9CC8-5CB2C695E8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97F5C-F471-4774-8E82-5DAD237E23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67A-E30E-48CD-8CC0-8E346BD2F7F9}"/>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8F019BD9-9B88-4BCA-8C9A-E084ECDB8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E3C4E-8924-4C71-866C-A04D93BAB00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79542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5FD3F-B877-4DC8-85E2-0C09E28C6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6A74D1-6754-42F0-B62A-069EA3476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9A09F-A351-4364-AAB4-1D1D612D3FE0}"/>
              </a:ext>
            </a:extLst>
          </p:cNvPr>
          <p:cNvSpPr>
            <a:spLocks noGrp="1"/>
          </p:cNvSpPr>
          <p:nvPr>
            <p:ph type="dt" sz="half" idx="10"/>
          </p:nvPr>
        </p:nvSpPr>
        <p:spPr/>
        <p:txBody>
          <a:body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CB66E996-DB02-4F6A-AB72-17E5EC917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5669E-D617-4EC9-8440-7F255683C055}"/>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95710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416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F7B6-8ABB-438C-BB11-CA3CC1789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1518F4-4808-4AE0-B72B-ABDA93792541}"/>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1F6879-39B7-4C76-913F-CABB56648CB5}"/>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CC39DE7C-FDED-4B28-A6F1-159639C17A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E80DA-B2BF-4A22-B5AC-3E821D7FA14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4530114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EAA4-1C49-4EC3-9C92-2EE8289933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2DD3CD-8166-45B3-AB4A-1DC6E4FEC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7069C-A0D1-4343-A5FA-9F443711BBA8}"/>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9F08FB98-5566-464C-9538-76C6EFFC85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31C981-85D6-4A68-8E21-9D7A68105626}"/>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6665477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4CBB-4126-4B02-B2D8-53217D88063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A6B243-CEA7-45BE-A40C-1408BA88EB9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3572F-C45A-40E9-BB3C-C7A477D66548}"/>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5FE30AE8-6DE4-4342-A1AA-D78597A5D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98CC3A-32D7-449D-BA36-ABC330882F7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8452199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363-4EA1-4C77-8436-7EF206C63B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E61EA9-4DBD-45A6-9576-74699343757E}"/>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F2A91F-EF37-4D77-AD01-AFEE7C927CB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731E6A-238A-4B53-BD29-0D68143D78A8}"/>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6" name="Footer Placeholder 5">
            <a:extLst>
              <a:ext uri="{FF2B5EF4-FFF2-40B4-BE49-F238E27FC236}">
                <a16:creationId xmlns:a16="http://schemas.microsoft.com/office/drawing/2014/main" id="{6F0439F9-B3C6-4DB0-A50A-5BABFB07E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466CFC-A2F5-4161-A14E-A5B100B9744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0996395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1CF1-0CA1-4FFF-AFE3-22459C15C0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081394-CDF4-43AD-B97D-9C9E0D9B287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06C2A-7DA6-493C-A95B-FE6185DC3AA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D6663C-FAE7-4E88-85BB-C956F05394B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1FE9DC-1FC7-4B64-B7B2-5860DC18658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35731F-7DD3-43E4-80E4-2737B06D8226}"/>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8" name="Footer Placeholder 7">
            <a:extLst>
              <a:ext uri="{FF2B5EF4-FFF2-40B4-BE49-F238E27FC236}">
                <a16:creationId xmlns:a16="http://schemas.microsoft.com/office/drawing/2014/main" id="{265F4B76-951C-4733-A196-3766C8D6C5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082746-C89C-4FA0-AB03-E832A47DDE5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3740819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EEDD-3366-40AB-AC25-74F1AEC971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D59D21-2F0E-4C38-92C3-0D2A8A37A2DC}"/>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4" name="Footer Placeholder 3">
            <a:extLst>
              <a:ext uri="{FF2B5EF4-FFF2-40B4-BE49-F238E27FC236}">
                <a16:creationId xmlns:a16="http://schemas.microsoft.com/office/drawing/2014/main" id="{5962D123-29BD-4969-A7E3-20FD331284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CD48EB-0B05-4693-B912-8C48939A17E5}"/>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7051313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832A0-762A-4F16-A5D4-B2C892D100B9}"/>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3" name="Footer Placeholder 2">
            <a:extLst>
              <a:ext uri="{FF2B5EF4-FFF2-40B4-BE49-F238E27FC236}">
                <a16:creationId xmlns:a16="http://schemas.microsoft.com/office/drawing/2014/main" id="{8611C114-D7F4-4909-A654-842AA37142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AA4350-9542-4943-82A8-5CF92B67970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3903556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251D-9A71-4EF5-9A6C-CDE1CEC7E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0D44DA-B364-40DA-9AB5-8A21CFDD09A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A85848-2454-4A02-BC1F-11C3B027455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EF40C-ED34-4ABD-9D9F-813F04B9BBBE}"/>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6" name="Footer Placeholder 5">
            <a:extLst>
              <a:ext uri="{FF2B5EF4-FFF2-40B4-BE49-F238E27FC236}">
                <a16:creationId xmlns:a16="http://schemas.microsoft.com/office/drawing/2014/main" id="{DDBB5838-BD42-4DE2-B0E6-4565143391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58FB26-8168-4435-9287-2F6B47C190C2}"/>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61512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C9E-A578-483A-9826-D9843E853A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C88DC-9D67-4C63-8074-05D24D4A9699}"/>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64CDE5AA-ECC0-4536-B797-283426BF62AC}"/>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37DF7-FEA8-4206-BA22-F575604F2F1D}"/>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6" name="Footer Placeholder 5">
            <a:extLst>
              <a:ext uri="{FF2B5EF4-FFF2-40B4-BE49-F238E27FC236}">
                <a16:creationId xmlns:a16="http://schemas.microsoft.com/office/drawing/2014/main" id="{0E3CB3FD-9EAA-4768-97E4-29414D537A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A9F648-8259-438E-BE5B-4E976869AC2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1321076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A780-1C43-4EC3-BC80-4A62E4D049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3D73A1-7E2B-439A-A292-5F87F39F57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3FD3AC-5889-46E8-A39A-92D90D620ADA}"/>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CE918820-5B81-4FB5-8C42-058A8D738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C8210C-A76E-4818-BCD4-97EEE674CF5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996362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3EC85B-76AD-4631-B062-B21701C39027}"/>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11C8E9-9A6C-4213-8176-0D5292CB8916}"/>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203EE-8BF1-4F9F-8F3E-EB1511EA6542}"/>
              </a:ext>
            </a:extLst>
          </p:cNvPr>
          <p:cNvSpPr>
            <a:spLocks noGrp="1"/>
          </p:cNvSpPr>
          <p:nvPr>
            <p:ph type="dt" sz="half" idx="10"/>
          </p:nvPr>
        </p:nvSpPr>
        <p:spPr/>
        <p:txBody>
          <a:body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CE497931-E826-4683-B86E-D6C2BCC7B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6E0C3-3C48-4EA1-9E74-6EFC2E96292B}"/>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774152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1"/>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9"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7"/>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8"/>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2053081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9" y="6465382"/>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5"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38596482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5" y="3043731"/>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6/21/2021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9" y="5357598"/>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1890120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5434103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19" name="Google Shape;19;p3"/>
          <p:cNvPicPr preferRelativeResize="0"/>
          <p:nvPr/>
        </p:nvPicPr>
        <p:blipFill rotWithShape="1">
          <a:blip r:embed="rId2">
            <a:alphaModFix/>
          </a:blip>
          <a:srcRect l="46447" r="3343"/>
          <a:stretch/>
        </p:blipFill>
        <p:spPr>
          <a:xfrm>
            <a:off x="0" y="0"/>
            <a:ext cx="6096000" cy="6858003"/>
          </a:xfrm>
          <a:prstGeom prst="rect">
            <a:avLst/>
          </a:prstGeom>
          <a:noFill/>
          <a:ln>
            <a:noFill/>
          </a:ln>
        </p:spPr>
      </p:pic>
      <p:sp>
        <p:nvSpPr>
          <p:cNvPr id="20" name="Google Shape;20;p3"/>
          <p:cNvSpPr/>
          <p:nvPr/>
        </p:nvSpPr>
        <p:spPr>
          <a:xfrm>
            <a:off x="5111661" y="5815012"/>
            <a:ext cx="984400" cy="714400"/>
          </a:xfrm>
          <a:prstGeom prst="rect">
            <a:avLst/>
          </a:prstGeom>
          <a:solidFill>
            <a:srgbClr val="FFFFFF"/>
          </a:solidFill>
          <a:ln>
            <a:noFill/>
          </a:ln>
        </p:spPr>
        <p:txBody>
          <a:bodyPr spcFirstLastPara="1" wrap="square" lIns="45700" tIns="22833" rIns="45700" bIns="22833" anchor="ctr" anchorCtr="0">
            <a:noAutofit/>
          </a:bodyPr>
          <a:lstStyle/>
          <a:p>
            <a:pPr marL="0" marR="0" lvl="0" indent="0" algn="ctr" rtl="0">
              <a:spcBef>
                <a:spcPts val="0"/>
              </a:spcBef>
              <a:spcAft>
                <a:spcPts val="0"/>
              </a:spcAft>
              <a:buNone/>
            </a:pPr>
            <a:endParaRPr sz="933">
              <a:solidFill>
                <a:srgbClr val="FFFFFF"/>
              </a:solidFill>
              <a:latin typeface="Calibri"/>
              <a:ea typeface="Calibri"/>
              <a:cs typeface="Calibri"/>
              <a:sym typeface="Calibri"/>
            </a:endParaRPr>
          </a:p>
        </p:txBody>
      </p:sp>
      <p:sp>
        <p:nvSpPr>
          <p:cNvPr id="21" name="Google Shape;21;p3"/>
          <p:cNvSpPr/>
          <p:nvPr/>
        </p:nvSpPr>
        <p:spPr>
          <a:xfrm rot="-5400000">
            <a:off x="5498488" y="6110980"/>
            <a:ext cx="210672" cy="122472"/>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22833" tIns="22833" rIns="22833" bIns="22833" anchor="t" anchorCtr="0">
            <a:noAutofit/>
          </a:bodyPr>
          <a:lstStyle/>
          <a:p>
            <a:pPr marL="0" marR="0" lvl="0" indent="0" algn="l" rtl="0">
              <a:spcBef>
                <a:spcPts val="0"/>
              </a:spcBef>
              <a:spcAft>
                <a:spcPts val="0"/>
              </a:spcAft>
              <a:buNone/>
            </a:pPr>
            <a:endParaRPr sz="933">
              <a:solidFill>
                <a:srgbClr val="000000"/>
              </a:solidFill>
              <a:latin typeface="Calibri"/>
              <a:ea typeface="Calibri"/>
              <a:cs typeface="Calibri"/>
              <a:sym typeface="Calibri"/>
            </a:endParaRPr>
          </a:p>
        </p:txBody>
      </p:sp>
      <p:sp>
        <p:nvSpPr>
          <p:cNvPr id="22" name="Google Shape;22;p3"/>
          <p:cNvSpPr/>
          <p:nvPr/>
        </p:nvSpPr>
        <p:spPr>
          <a:xfrm rot="5400000">
            <a:off x="6505356" y="6110948"/>
            <a:ext cx="210672" cy="122472"/>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22833" tIns="22833" rIns="22833" bIns="22833" anchor="t" anchorCtr="0">
            <a:noAutofit/>
          </a:bodyPr>
          <a:lstStyle/>
          <a:p>
            <a:pPr marL="0" marR="0" lvl="0" indent="0" algn="l" rtl="0">
              <a:spcBef>
                <a:spcPts val="0"/>
              </a:spcBef>
              <a:spcAft>
                <a:spcPts val="0"/>
              </a:spcAft>
              <a:buNone/>
            </a:pPr>
            <a:endParaRPr sz="933">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8328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5.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824" r:id="rId28"/>
    <p:sldLayoutId id="2147483825" r:id="rId29"/>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1" y="1138425"/>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C3E6DAC-5A87-4F0F-9C72-F623DC19E5EE}" type="datetime1">
              <a:rPr lang="en-US" smtClean="0">
                <a:solidFill>
                  <a:srgbClr val="000000">
                    <a:tint val="75000"/>
                  </a:srgbClr>
                </a:solidFill>
              </a:rPr>
              <a:t>6/21/2021</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r>
              <a:rPr lang="en-US">
                <a:solidFill>
                  <a:srgbClr val="000000">
                    <a:tint val="75000"/>
                  </a:srgbClr>
                </a:solidFill>
              </a:rPr>
              <a:t>Anshu Pandey</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0711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75" r:id="rId8"/>
  </p:sldLayoutIdLst>
  <p:hf sldNum="0" hdr="0" dt="0"/>
  <p:txStyles>
    <p:titleStyle>
      <a:lvl1pPr algn="l" defTabSz="1218956"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56"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79"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56"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34"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12"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130"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608"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86"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564"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56" rtl="0" eaLnBrk="1" latinLnBrk="0" hangingPunct="1">
        <a:defRPr sz="2400" kern="1200">
          <a:solidFill>
            <a:schemeClr val="tx1"/>
          </a:solidFill>
          <a:latin typeface="+mn-lt"/>
          <a:ea typeface="+mn-ea"/>
          <a:cs typeface="+mn-cs"/>
        </a:defRPr>
      </a:lvl1pPr>
      <a:lvl2pPr marL="609478" algn="l" defTabSz="1218956" rtl="0" eaLnBrk="1" latinLnBrk="0" hangingPunct="1">
        <a:defRPr sz="2400" kern="1200">
          <a:solidFill>
            <a:schemeClr val="tx1"/>
          </a:solidFill>
          <a:latin typeface="+mn-lt"/>
          <a:ea typeface="+mn-ea"/>
          <a:cs typeface="+mn-cs"/>
        </a:defRPr>
      </a:lvl2pPr>
      <a:lvl3pPr marL="1218956" algn="l" defTabSz="1218956" rtl="0" eaLnBrk="1" latinLnBrk="0" hangingPunct="1">
        <a:defRPr sz="2400" kern="1200">
          <a:solidFill>
            <a:schemeClr val="tx1"/>
          </a:solidFill>
          <a:latin typeface="+mn-lt"/>
          <a:ea typeface="+mn-ea"/>
          <a:cs typeface="+mn-cs"/>
        </a:defRPr>
      </a:lvl3pPr>
      <a:lvl4pPr marL="1828434" algn="l" defTabSz="1218956" rtl="0" eaLnBrk="1" latinLnBrk="0" hangingPunct="1">
        <a:defRPr sz="2400" kern="1200">
          <a:solidFill>
            <a:schemeClr val="tx1"/>
          </a:solidFill>
          <a:latin typeface="+mn-lt"/>
          <a:ea typeface="+mn-ea"/>
          <a:cs typeface="+mn-cs"/>
        </a:defRPr>
      </a:lvl4pPr>
      <a:lvl5pPr marL="2437912" algn="l" defTabSz="1218956" rtl="0" eaLnBrk="1" latinLnBrk="0" hangingPunct="1">
        <a:defRPr sz="2400" kern="1200">
          <a:solidFill>
            <a:schemeClr val="tx1"/>
          </a:solidFill>
          <a:latin typeface="+mn-lt"/>
          <a:ea typeface="+mn-ea"/>
          <a:cs typeface="+mn-cs"/>
        </a:defRPr>
      </a:lvl5pPr>
      <a:lvl6pPr marL="3047390" algn="l" defTabSz="1218956" rtl="0" eaLnBrk="1" latinLnBrk="0" hangingPunct="1">
        <a:defRPr sz="2400" kern="1200">
          <a:solidFill>
            <a:schemeClr val="tx1"/>
          </a:solidFill>
          <a:latin typeface="+mn-lt"/>
          <a:ea typeface="+mn-ea"/>
          <a:cs typeface="+mn-cs"/>
        </a:defRPr>
      </a:lvl6pPr>
      <a:lvl7pPr marL="3656869" algn="l" defTabSz="1218956" rtl="0" eaLnBrk="1" latinLnBrk="0" hangingPunct="1">
        <a:defRPr sz="2400" kern="1200">
          <a:solidFill>
            <a:schemeClr val="tx1"/>
          </a:solidFill>
          <a:latin typeface="+mn-lt"/>
          <a:ea typeface="+mn-ea"/>
          <a:cs typeface="+mn-cs"/>
        </a:defRPr>
      </a:lvl7pPr>
      <a:lvl8pPr marL="4266347" algn="l" defTabSz="1218956" rtl="0" eaLnBrk="1" latinLnBrk="0" hangingPunct="1">
        <a:defRPr sz="2400" kern="1200">
          <a:solidFill>
            <a:schemeClr val="tx1"/>
          </a:solidFill>
          <a:latin typeface="+mn-lt"/>
          <a:ea typeface="+mn-ea"/>
          <a:cs typeface="+mn-cs"/>
        </a:defRPr>
      </a:lvl8pPr>
      <a:lvl9pPr marL="4875825" algn="l" defTabSz="121895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6/21/2021</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5955833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6/21/2021</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83755265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6/21/2021</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71FFF6-FCD0-4D74-9A3F-A39F9743B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461825-B181-4791-9E4A-373B2F223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66F45-12F8-49B8-B5AC-931A953F5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73D23-A7AD-4D90-9F4B-9BEDABD04E88}" type="datetimeFigureOut">
              <a:rPr lang="en-IN" smtClean="0"/>
              <a:t>21-06-2021</a:t>
            </a:fld>
            <a:endParaRPr lang="en-IN"/>
          </a:p>
        </p:txBody>
      </p:sp>
      <p:sp>
        <p:nvSpPr>
          <p:cNvPr id="5" name="Footer Placeholder 4">
            <a:extLst>
              <a:ext uri="{FF2B5EF4-FFF2-40B4-BE49-F238E27FC236}">
                <a16:creationId xmlns:a16="http://schemas.microsoft.com/office/drawing/2014/main" id="{6AF2452C-357D-4544-9004-50C43BF848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5ED164-5DA5-43AD-8E15-25CC7AD5F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12BA9-7B85-4F7C-97DF-C79BEE06ED25}" type="slidenum">
              <a:rPr lang="en-IN" smtClean="0"/>
              <a:t>‹#›</a:t>
            </a:fld>
            <a:endParaRPr lang="en-IN"/>
          </a:p>
        </p:txBody>
      </p:sp>
    </p:spTree>
    <p:extLst>
      <p:ext uri="{BB962C8B-B14F-4D97-AF65-F5344CB8AC3E}">
        <p14:creationId xmlns:p14="http://schemas.microsoft.com/office/powerpoint/2010/main" val="2687595227"/>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74BE6-B8E9-4370-981F-9445C0046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5018F5-79A9-4899-9D37-97344B5AE3E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32565-B737-4460-B46B-B873F73AD82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7D94F-7284-4988-9C9A-B7459EC30D91}" type="datetimeFigureOut">
              <a:rPr lang="en-IN" smtClean="0"/>
              <a:t>21-06-2021</a:t>
            </a:fld>
            <a:endParaRPr lang="en-IN"/>
          </a:p>
        </p:txBody>
      </p:sp>
      <p:sp>
        <p:nvSpPr>
          <p:cNvPr id="5" name="Footer Placeholder 4">
            <a:extLst>
              <a:ext uri="{FF2B5EF4-FFF2-40B4-BE49-F238E27FC236}">
                <a16:creationId xmlns:a16="http://schemas.microsoft.com/office/drawing/2014/main" id="{73519052-E8D2-4A54-83E3-C74B22D1C30C}"/>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55339-2F6A-47A0-BAFC-E5E8F128B4C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A1DC1-1B6B-4C2E-BAB5-1ADC194881A4}" type="slidenum">
              <a:rPr lang="en-IN" smtClean="0"/>
              <a:t>‹#›</a:t>
            </a:fld>
            <a:endParaRPr lang="en-IN"/>
          </a:p>
        </p:txBody>
      </p:sp>
    </p:spTree>
    <p:extLst>
      <p:ext uri="{BB962C8B-B14F-4D97-AF65-F5344CB8AC3E}">
        <p14:creationId xmlns:p14="http://schemas.microsoft.com/office/powerpoint/2010/main" val="273277610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3.emf"/><Relationship Id="rId4" Type="http://schemas.openxmlformats.org/officeDocument/2006/relationships/customXml" Target="../ink/ink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33.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5.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2.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30.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F8D5FC6-54CC-4CE3-811D-5E8D7EDF2D46}"/>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Introduction to Machine Learning</a:t>
            </a:r>
          </a:p>
        </p:txBody>
      </p:sp>
      <p:sp>
        <p:nvSpPr>
          <p:cNvPr id="2" name="Slide Number Placeholder 1">
            <a:extLst>
              <a:ext uri="{FF2B5EF4-FFF2-40B4-BE49-F238E27FC236}">
                <a16:creationId xmlns:a16="http://schemas.microsoft.com/office/drawing/2014/main" id="{F09ED910-81E4-4AB5-9873-58CD0C0D0C8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5AE1514C-5E56-4738-A1FF-4B1CFD2A3E36}" type="slidenum">
              <a:rPr lang="en-US" sz="1000">
                <a:solidFill>
                  <a:srgbClr val="898989"/>
                </a:solidFill>
              </a:rPr>
              <a:pPr>
                <a:spcAft>
                  <a:spcPts val="600"/>
                </a:spcAft>
              </a:pPr>
              <a:t>1</a:t>
            </a:fld>
            <a:endParaRPr lang="en-US" sz="1000">
              <a:solidFill>
                <a:srgbClr val="898989"/>
              </a:solidFill>
            </a:endParaRPr>
          </a:p>
        </p:txBody>
      </p:sp>
    </p:spTree>
    <p:extLst>
      <p:ext uri="{BB962C8B-B14F-4D97-AF65-F5344CB8AC3E}">
        <p14:creationId xmlns:p14="http://schemas.microsoft.com/office/powerpoint/2010/main" val="171822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884222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179423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7"/>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863634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Tree>
    <p:extLst>
      <p:ext uri="{BB962C8B-B14F-4D97-AF65-F5344CB8AC3E}">
        <p14:creationId xmlns:p14="http://schemas.microsoft.com/office/powerpoint/2010/main" val="128299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2020-66F6-4D4C-91D0-FC600F093C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219B6A-571B-43C0-A6AF-57912D97F2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4644530-15C3-4701-8EFF-ACACB75DD510}"/>
              </a:ext>
            </a:extLst>
          </p:cNvPr>
          <p:cNvPicPr>
            <a:picLocks noChangeAspect="1"/>
          </p:cNvPicPr>
          <p:nvPr/>
        </p:nvPicPr>
        <p:blipFill>
          <a:blip r:embed="rId2"/>
          <a:stretch>
            <a:fillRect/>
          </a:stretch>
        </p:blipFill>
        <p:spPr>
          <a:xfrm>
            <a:off x="868479" y="0"/>
            <a:ext cx="10455044" cy="6858000"/>
          </a:xfrm>
          <a:prstGeom prst="rect">
            <a:avLst/>
          </a:prstGeom>
        </p:spPr>
      </p:pic>
    </p:spTree>
    <p:extLst>
      <p:ext uri="{BB962C8B-B14F-4D97-AF65-F5344CB8AC3E}">
        <p14:creationId xmlns:p14="http://schemas.microsoft.com/office/powerpoint/2010/main" val="266532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Tree>
    <p:extLst>
      <p:ext uri="{BB962C8B-B14F-4D97-AF65-F5344CB8AC3E}">
        <p14:creationId xmlns:p14="http://schemas.microsoft.com/office/powerpoint/2010/main" val="2731399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22" name="Group 21">
            <a:extLst>
              <a:ext uri="{FF2B5EF4-FFF2-40B4-BE49-F238E27FC236}">
                <a16:creationId xmlns:a16="http://schemas.microsoft.com/office/drawing/2014/main" id="{E3B05E1F-2788-4811-8FD0-6C7B33FCCA8A}"/>
              </a:ext>
            </a:extLst>
          </p:cNvPr>
          <p:cNvGrpSpPr/>
          <p:nvPr/>
        </p:nvGrpSpPr>
        <p:grpSpPr>
          <a:xfrm>
            <a:off x="82730" y="4336870"/>
            <a:ext cx="5691055" cy="1958206"/>
            <a:chOff x="82730" y="4336869"/>
            <a:chExt cx="5691054" cy="1958207"/>
          </a:xfrm>
        </p:grpSpPr>
        <p:grpSp>
          <p:nvGrpSpPr>
            <p:cNvPr id="18" name="Group 17">
              <a:extLst>
                <a:ext uri="{FF2B5EF4-FFF2-40B4-BE49-F238E27FC236}">
                  <a16:creationId xmlns:a16="http://schemas.microsoft.com/office/drawing/2014/main" id="{6825E186-3FE8-4380-9FBA-8507A2F826F1}"/>
                </a:ext>
              </a:extLst>
            </p:cNvPr>
            <p:cNvGrpSpPr/>
            <p:nvPr/>
          </p:nvGrpSpPr>
          <p:grpSpPr>
            <a:xfrm>
              <a:off x="82730" y="4336869"/>
              <a:ext cx="5691054"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49" y="4415246"/>
              <a:ext cx="2325188" cy="1761717"/>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9"/>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402624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spTree>
    <p:extLst>
      <p:ext uri="{BB962C8B-B14F-4D97-AF65-F5344CB8AC3E}">
        <p14:creationId xmlns:p14="http://schemas.microsoft.com/office/powerpoint/2010/main" val="368098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3706559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386012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p:txBody>
          <a:bodyPr/>
          <a:lstStyle/>
          <a:p>
            <a:r>
              <a:rPr lang="en-US" dirty="0"/>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type="body" sz="quarter" idx="10"/>
          </p:nvPr>
        </p:nvSpPr>
        <p:spPr>
          <a:xfrm>
            <a:off x="584200" y="1435497"/>
            <a:ext cx="8403046" cy="5773888"/>
          </a:xfrm>
        </p:spPr>
        <p:txBody>
          <a:bodyPr/>
          <a:lstStyle/>
          <a:p>
            <a:r>
              <a:rPr lang="en-US" dirty="0"/>
              <a:t>Instructor: </a:t>
            </a:r>
            <a:r>
              <a:rPr lang="en-US" b="1" dirty="0"/>
              <a:t>Anshu Pandey</a:t>
            </a:r>
          </a:p>
          <a:p>
            <a:r>
              <a:rPr lang="en-US" dirty="0"/>
              <a:t>Microsoft Certified Trainer</a:t>
            </a:r>
          </a:p>
          <a:p>
            <a:r>
              <a:rPr lang="en-US" dirty="0"/>
              <a:t>Data Scientist</a:t>
            </a:r>
          </a:p>
          <a:p>
            <a:r>
              <a:rPr lang="en-US" dirty="0"/>
              <a:t>Microsoft Certified Azure AI Associate &amp; Data Scientist</a:t>
            </a:r>
          </a:p>
          <a:p>
            <a:endParaRPr lang="en-US" dirty="0"/>
          </a:p>
          <a:p>
            <a:r>
              <a:rPr lang="en-US" dirty="0" err="1"/>
              <a:t>BootUP</a:t>
            </a:r>
            <a:r>
              <a:rPr lang="en-US" dirty="0"/>
              <a:t> </a:t>
            </a:r>
            <a:r>
              <a:rPr lang="en-US" dirty="0" err="1"/>
              <a:t>Venutres</a:t>
            </a:r>
            <a:endParaRPr lang="en-US" dirty="0"/>
          </a:p>
          <a:p>
            <a:r>
              <a:rPr lang="en-US" dirty="0"/>
              <a:t>A Data Scientist and AI Architect having 8+ years of experience of working with organizations to develop Data Science and AI Applications and helping them with AI Transformation.</a:t>
            </a:r>
          </a:p>
          <a:p>
            <a:endParaRPr lang="en-US" dirty="0"/>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2"/>
          <a:stretch>
            <a:fillRect/>
          </a:stretch>
        </p:blipFill>
        <p:spPr>
          <a:xfrm>
            <a:off x="8987246" y="1980010"/>
            <a:ext cx="2438400" cy="1562100"/>
          </a:xfrm>
          <a:prstGeom prst="rect">
            <a:avLst/>
          </a:prstGeom>
        </p:spPr>
      </p:pic>
    </p:spTree>
    <p:extLst>
      <p:ext uri="{BB962C8B-B14F-4D97-AF65-F5344CB8AC3E}">
        <p14:creationId xmlns:p14="http://schemas.microsoft.com/office/powerpoint/2010/main" val="1455394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2163323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6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ame&#10;&#10;Description automatically generated">
            <a:extLst>
              <a:ext uri="{FF2B5EF4-FFF2-40B4-BE49-F238E27FC236}">
                <a16:creationId xmlns:a16="http://schemas.microsoft.com/office/drawing/2014/main" id="{3DECE559-2A3E-4EAF-925A-83B33A6FCCE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43467" y="934467"/>
            <a:ext cx="10905066" cy="4989066"/>
          </a:xfrm>
          <a:prstGeom prst="rect">
            <a:avLst/>
          </a:prstGeom>
        </p:spPr>
      </p:pic>
    </p:spTree>
    <p:extLst>
      <p:ext uri="{BB962C8B-B14F-4D97-AF65-F5344CB8AC3E}">
        <p14:creationId xmlns:p14="http://schemas.microsoft.com/office/powerpoint/2010/main" val="1349281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p:txBody>
          <a:bodyPr/>
          <a:lstStyle/>
          <a:p>
            <a:endParaRPr lang="en-IN" dirty="0"/>
          </a:p>
        </p:txBody>
      </p:sp>
      <p:grpSp>
        <p:nvGrpSpPr>
          <p:cNvPr id="10" name="Group 9">
            <a:extLst>
              <a:ext uri="{FF2B5EF4-FFF2-40B4-BE49-F238E27FC236}">
                <a16:creationId xmlns:a16="http://schemas.microsoft.com/office/drawing/2014/main" id="{14D7E0D9-6154-48C3-A30A-93AE89F979C7}"/>
              </a:ext>
            </a:extLst>
          </p:cNvPr>
          <p:cNvGrpSpPr/>
          <p:nvPr/>
        </p:nvGrpSpPr>
        <p:grpSpPr>
          <a:xfrm>
            <a:off x="4366403" y="1051720"/>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335860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lnSpcReduction="10000"/>
          </a:bodyPr>
          <a:lstStyle/>
          <a:p>
            <a:r>
              <a:rPr lang="en-IN" sz="2400" dirty="0">
                <a:latin typeface="Calibri Light" panose="020F0302020204030204" pitchFamily="34" charset="0"/>
                <a:cs typeface="Calibri Light" panose="020F0302020204030204" pitchFamily="34" charset="0"/>
              </a:rPr>
              <a:t>Predicting Stock prices, housing prices or any other item prices based on historical data</a:t>
            </a:r>
          </a:p>
          <a:p>
            <a:r>
              <a:rPr lang="en-IN" sz="2400" dirty="0">
                <a:latin typeface="Calibri Light" panose="020F0302020204030204" pitchFamily="34" charset="0"/>
                <a:cs typeface="Calibri Light" panose="020F0302020204030204" pitchFamily="34" charset="0"/>
              </a:rPr>
              <a:t>Predicting whether customer will buy a product or not, customer will churn or not</a:t>
            </a:r>
          </a:p>
          <a:p>
            <a:r>
              <a:rPr lang="en-IN" sz="2400" dirty="0">
                <a:latin typeface="Calibri Light" panose="020F0302020204030204" pitchFamily="34" charset="0"/>
                <a:cs typeface="Calibri Light" panose="020F0302020204030204" pitchFamily="34" charset="0"/>
              </a:rPr>
              <a:t>Classifying the customers in different known groups</a:t>
            </a:r>
          </a:p>
          <a:p>
            <a:r>
              <a:rPr lang="en-IN" sz="2400" dirty="0">
                <a:latin typeface="Calibri Light" panose="020F0302020204030204" pitchFamily="34" charset="0"/>
                <a:cs typeface="Calibri Light" panose="020F0302020204030204" pitchFamily="34" charset="0"/>
              </a:rPr>
              <a:t>Risk predictions for financial transactions.</a:t>
            </a:r>
          </a:p>
          <a:p>
            <a:r>
              <a:rPr lang="en-IN" sz="2400" dirty="0">
                <a:latin typeface="Calibri Light" panose="020F0302020204030204" pitchFamily="34" charset="0"/>
                <a:cs typeface="Calibri Light" panose="020F0302020204030204" pitchFamily="34" charset="0"/>
              </a:rPr>
              <a:t>Fraud Detection from transactional data</a:t>
            </a:r>
          </a:p>
          <a:p>
            <a:r>
              <a:rPr lang="en-IN" sz="2400" dirty="0">
                <a:latin typeface="Calibri Light" panose="020F0302020204030204" pitchFamily="34" charset="0"/>
                <a:cs typeface="Calibri Light" panose="020F0302020204030204" pitchFamily="34" charset="0"/>
              </a:rPr>
              <a:t>Segmentation of customers, stocks and server logs</a:t>
            </a:r>
          </a:p>
          <a:p>
            <a:r>
              <a:rPr lang="en-IN" sz="2400" dirty="0">
                <a:latin typeface="Calibri Light" panose="020F0302020204030204" pitchFamily="34" charset="0"/>
                <a:cs typeface="Calibri Light" panose="020F0302020204030204" pitchFamily="34" charset="0"/>
              </a:rPr>
              <a:t>Predicting patient readmission into hospital</a:t>
            </a:r>
          </a:p>
          <a:p>
            <a:r>
              <a:rPr lang="en-IN" sz="2400" dirty="0">
                <a:latin typeface="Calibri Light" panose="020F0302020204030204" pitchFamily="34" charset="0"/>
                <a:cs typeface="Calibri Light" panose="020F0302020204030204" pitchFamily="34" charset="0"/>
              </a:rPr>
              <a:t>Detecting anomalies in access management, data control</a:t>
            </a:r>
          </a:p>
          <a:p>
            <a:r>
              <a:rPr lang="en-IN" sz="2400" dirty="0">
                <a:latin typeface="Calibri Light" panose="020F0302020204030204" pitchFamily="34" charset="0"/>
                <a:cs typeface="Calibri Light" panose="020F0302020204030204" pitchFamily="34" charset="0"/>
              </a:rPr>
              <a:t>Building product recommendation systems</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72799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Face Recognition, Emotion Recognition</a:t>
            </a:r>
          </a:p>
          <a:p>
            <a:r>
              <a:rPr lang="en-IN" sz="2400" dirty="0">
                <a:latin typeface="Calibri Light" panose="020F0302020204030204" pitchFamily="34" charset="0"/>
                <a:cs typeface="Calibri Light" panose="020F0302020204030204" pitchFamily="34" charset="0"/>
              </a:rPr>
              <a:t>Optical Character Recognition</a:t>
            </a:r>
          </a:p>
          <a:p>
            <a:r>
              <a:rPr lang="en-IN" sz="2400" dirty="0">
                <a:latin typeface="Calibri Light" panose="020F0302020204030204" pitchFamily="34" charset="0"/>
                <a:cs typeface="Calibri Light" panose="020F0302020204030204" pitchFamily="34" charset="0"/>
              </a:rPr>
              <a:t>Document verification, authentication</a:t>
            </a:r>
          </a:p>
          <a:p>
            <a:r>
              <a:rPr lang="en-IN" sz="2400" dirty="0">
                <a:latin typeface="Calibri Light" panose="020F0302020204030204" pitchFamily="34" charset="0"/>
                <a:cs typeface="Calibri Light" panose="020F0302020204030204" pitchFamily="34" charset="0"/>
              </a:rPr>
              <a:t>Object Detection and Classification from images</a:t>
            </a:r>
          </a:p>
          <a:p>
            <a:r>
              <a:rPr lang="en-IN" sz="2400" dirty="0">
                <a:latin typeface="Calibri Light" panose="020F0302020204030204" pitchFamily="34" charset="0"/>
                <a:cs typeface="Calibri Light" panose="020F0302020204030204" pitchFamily="34" charset="0"/>
              </a:rPr>
              <a:t>Identifying forgery in the images</a:t>
            </a:r>
          </a:p>
          <a:p>
            <a:r>
              <a:rPr lang="en-IN" sz="2400" dirty="0">
                <a:latin typeface="Calibri Light" panose="020F0302020204030204" pitchFamily="34" charset="0"/>
                <a:cs typeface="Calibri Light" panose="020F0302020204030204" pitchFamily="34" charset="0"/>
              </a:rPr>
              <a:t>Vehicle number plate, type recognition</a:t>
            </a:r>
          </a:p>
          <a:p>
            <a:r>
              <a:rPr lang="en-IN" sz="2400" dirty="0">
                <a:latin typeface="Calibri Light" panose="020F0302020204030204" pitchFamily="34" charset="0"/>
                <a:cs typeface="Calibri Light" panose="020F0302020204030204" pitchFamily="34" charset="0"/>
              </a:rPr>
              <a:t>Self Driving Cars – lane detection, traffic sign classification, Behavioural Cloning</a:t>
            </a:r>
          </a:p>
          <a:p>
            <a:r>
              <a:rPr lang="en-IN" sz="2400" dirty="0">
                <a:latin typeface="Calibri Light" panose="020F0302020204030204" pitchFamily="34" charset="0"/>
                <a:cs typeface="Calibri Light" panose="020F0302020204030204" pitchFamily="34" charset="0"/>
              </a:rPr>
              <a:t>Motion Detection from videos</a:t>
            </a:r>
          </a:p>
          <a:p>
            <a:r>
              <a:rPr lang="en-IN" sz="2400" dirty="0">
                <a:latin typeface="Calibri Light" panose="020F0302020204030204" pitchFamily="34" charset="0"/>
                <a:cs typeface="Calibri Light" panose="020F0302020204030204" pitchFamily="34" charset="0"/>
              </a:rPr>
              <a:t>Image restoration, colouring and pattern transfer</a:t>
            </a:r>
          </a:p>
          <a:p>
            <a:r>
              <a:rPr lang="en-IN" sz="2400" dirty="0">
                <a:latin typeface="Calibri Light" panose="020F0302020204030204" pitchFamily="34" charset="0"/>
                <a:cs typeface="Calibri Light" panose="020F0302020204030204" pitchFamily="34" charset="0"/>
              </a:rPr>
              <a:t>Action Prediction</a:t>
            </a:r>
          </a:p>
          <a:p>
            <a:endParaRPr lang="en-IN" sz="2400" dirty="0">
              <a:latin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75182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Text/document classification</a:t>
            </a:r>
          </a:p>
          <a:p>
            <a:r>
              <a:rPr lang="en-IN" sz="2400" dirty="0">
                <a:latin typeface="Calibri Light" panose="020F0302020204030204" pitchFamily="34" charset="0"/>
                <a:cs typeface="Calibri Light" panose="020F0302020204030204" pitchFamily="34" charset="0"/>
              </a:rPr>
              <a:t>Social Media Text mining and Analysis</a:t>
            </a:r>
          </a:p>
          <a:p>
            <a:r>
              <a:rPr lang="en-IN" sz="2400" dirty="0">
                <a:latin typeface="Calibri Light" panose="020F0302020204030204" pitchFamily="34" charset="0"/>
                <a:cs typeface="Calibri Light" panose="020F0302020204030204" pitchFamily="34" charset="0"/>
              </a:rPr>
              <a:t>Speech to Text and Text to Speech conversion</a:t>
            </a:r>
          </a:p>
          <a:p>
            <a:r>
              <a:rPr lang="en-IN" sz="2400" dirty="0">
                <a:latin typeface="Calibri Light" panose="020F0302020204030204" pitchFamily="34" charset="0"/>
                <a:cs typeface="Calibri Light" panose="020F0302020204030204" pitchFamily="34" charset="0"/>
              </a:rPr>
              <a:t>Caption generation</a:t>
            </a:r>
          </a:p>
          <a:p>
            <a:r>
              <a:rPr lang="en-IN" sz="2400" dirty="0">
                <a:latin typeface="Calibri Light" panose="020F0302020204030204" pitchFamily="34" charset="0"/>
                <a:cs typeface="Calibri Light" panose="020F0302020204030204" pitchFamily="34" charset="0"/>
              </a:rPr>
              <a:t>Machine Translation</a:t>
            </a:r>
          </a:p>
          <a:p>
            <a:r>
              <a:rPr lang="en-IN" sz="2400" dirty="0">
                <a:latin typeface="Calibri Light" panose="020F0302020204030204" pitchFamily="34" charset="0"/>
                <a:cs typeface="Calibri Light" panose="020F0302020204030204" pitchFamily="34" charset="0"/>
              </a:rPr>
              <a:t>Sentiment analysis from text</a:t>
            </a:r>
          </a:p>
          <a:p>
            <a:r>
              <a:rPr lang="en-IN" sz="2400" dirty="0">
                <a:latin typeface="Calibri Light" panose="020F0302020204030204" pitchFamily="34" charset="0"/>
                <a:cs typeface="Calibri Light" panose="020F0302020204030204" pitchFamily="34" charset="0"/>
              </a:rPr>
              <a:t>Chatbots</a:t>
            </a:r>
          </a:p>
          <a:p>
            <a:r>
              <a:rPr lang="en-IN" sz="2400" dirty="0">
                <a:latin typeface="Calibri Light" panose="020F0302020204030204" pitchFamily="34" charset="0"/>
                <a:cs typeface="Calibri Light" panose="020F0302020204030204" pitchFamily="34" charset="0"/>
              </a:rPr>
              <a:t>Speaker recognition</a:t>
            </a:r>
          </a:p>
          <a:p>
            <a:r>
              <a:rPr lang="en-IN" sz="2400" dirty="0">
                <a:latin typeface="Calibri Light" panose="020F0302020204030204" pitchFamily="34" charset="0"/>
                <a:cs typeface="Calibri Light" panose="020F0302020204030204" pitchFamily="34" charset="0"/>
              </a:rPr>
              <a:t>Personal Assistant, Sentence Correction</a:t>
            </a:r>
          </a:p>
          <a:p>
            <a:r>
              <a:rPr lang="en-IN" sz="2400" dirty="0">
                <a:latin typeface="Calibri Light" panose="020F0302020204030204" pitchFamily="34" charset="0"/>
                <a:cs typeface="Calibri Light" panose="020F0302020204030204" pitchFamily="34" charset="0"/>
              </a:rPr>
              <a:t>Text Generation, Similarity Matching, Topic Modelling</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31375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26</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fld id="{4997E989-D798-4C62-8E93-3D2D613C2488}" type="slidenum">
              <a:rPr lang="en-US" smtClean="0"/>
              <a:pPr/>
              <a:t>27</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D7107-DC34-4EA1-9DD0-74DAA6B89B56}"/>
                  </a:ext>
                </a:extLst>
              </p14:cNvPr>
              <p14:cNvContentPartPr/>
              <p14:nvPr/>
            </p14:nvContentPartPr>
            <p14:xfrm>
              <a:off x="2684550" y="1476449"/>
              <a:ext cx="360" cy="360"/>
            </p14:xfrm>
          </p:contentPart>
        </mc:Choice>
        <mc:Fallback xmlns="">
          <p:pic>
            <p:nvPicPr>
              <p:cNvPr id="3" name="Ink 2">
                <a:extLst>
                  <a:ext uri="{FF2B5EF4-FFF2-40B4-BE49-F238E27FC236}">
                    <a16:creationId xmlns:a16="http://schemas.microsoft.com/office/drawing/2014/main" id="{0FDD7107-DC34-4EA1-9DD0-74DAA6B89B56}"/>
                  </a:ext>
                </a:extLst>
              </p:cNvPr>
              <p:cNvPicPr/>
              <p:nvPr/>
            </p:nvPicPr>
            <p:blipFill>
              <a:blip r:embed="rId6"/>
              <a:stretch>
                <a:fillRect/>
              </a:stretch>
            </p:blipFill>
            <p:spPr>
              <a:xfrm>
                <a:off x="267555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AA6558-5B10-4DA0-870E-E7DAC2C119D6}"/>
                  </a:ext>
                </a:extLst>
              </p14:cNvPr>
              <p14:cNvContentPartPr/>
              <p14:nvPr/>
            </p14:nvContentPartPr>
            <p14:xfrm>
              <a:off x="2910990" y="1476449"/>
              <a:ext cx="360" cy="360"/>
            </p14:xfrm>
          </p:contentPart>
        </mc:Choice>
        <mc:Fallback xmlns="">
          <p:pic>
            <p:nvPicPr>
              <p:cNvPr id="9" name="Ink 8">
                <a:extLst>
                  <a:ext uri="{FF2B5EF4-FFF2-40B4-BE49-F238E27FC236}">
                    <a16:creationId xmlns:a16="http://schemas.microsoft.com/office/drawing/2014/main" id="{52AA6558-5B10-4DA0-870E-E7DAC2C119D6}"/>
                  </a:ext>
                </a:extLst>
              </p:cNvPr>
              <p:cNvPicPr/>
              <p:nvPr/>
            </p:nvPicPr>
            <p:blipFill>
              <a:blip r:embed="rId6"/>
              <a:stretch>
                <a:fillRect/>
              </a:stretch>
            </p:blipFill>
            <p:spPr>
              <a:xfrm>
                <a:off x="290199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45CAB46-1C0A-4886-ADB2-8C2E3C8D94C2}"/>
                  </a:ext>
                </a:extLst>
              </p14:cNvPr>
              <p14:cNvContentPartPr/>
              <p14:nvPr/>
            </p14:nvContentPartPr>
            <p14:xfrm>
              <a:off x="2902710" y="1669409"/>
              <a:ext cx="360" cy="360"/>
            </p14:xfrm>
          </p:contentPart>
        </mc:Choice>
        <mc:Fallback xmlns="">
          <p:pic>
            <p:nvPicPr>
              <p:cNvPr id="10" name="Ink 9">
                <a:extLst>
                  <a:ext uri="{FF2B5EF4-FFF2-40B4-BE49-F238E27FC236}">
                    <a16:creationId xmlns:a16="http://schemas.microsoft.com/office/drawing/2014/main" id="{245CAB46-1C0A-4886-ADB2-8C2E3C8D94C2}"/>
                  </a:ext>
                </a:extLst>
              </p:cNvPr>
              <p:cNvPicPr/>
              <p:nvPr/>
            </p:nvPicPr>
            <p:blipFill>
              <a:blip r:embed="rId6"/>
              <a:stretch>
                <a:fillRect/>
              </a:stretch>
            </p:blipFill>
            <p:spPr>
              <a:xfrm>
                <a:off x="2893710" y="1660409"/>
                <a:ext cx="18000" cy="18000"/>
              </a:xfrm>
              <a:prstGeom prst="rect">
                <a:avLst/>
              </a:prstGeom>
            </p:spPr>
          </p:pic>
        </mc:Fallback>
      </mc:AlternateContent>
    </p:spTree>
    <p:extLst>
      <p:ext uri="{BB962C8B-B14F-4D97-AF65-F5344CB8AC3E}">
        <p14:creationId xmlns:p14="http://schemas.microsoft.com/office/powerpoint/2010/main" val="1466288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28</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sp>
        <p:nvSpPr>
          <p:cNvPr id="142" name="Rectangle 6">
            <a:extLst>
              <a:ext uri="{FF2B5EF4-FFF2-40B4-BE49-F238E27FC236}">
                <a16:creationId xmlns:a16="http://schemas.microsoft.com/office/drawing/2014/main" id="{DC30C3BF-2757-442B-8A61-1391E316797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1E8243B-A7BF-4E92-8A85-94BF48E7A427}"/>
              </a:ext>
            </a:extLst>
          </p:cNvPr>
          <p:cNvGrpSpPr/>
          <p:nvPr/>
        </p:nvGrpSpPr>
        <p:grpSpPr>
          <a:xfrm>
            <a:off x="830978" y="1535825"/>
            <a:ext cx="10530046" cy="3976192"/>
            <a:chOff x="830978" y="1979170"/>
            <a:chExt cx="10530046" cy="3976192"/>
          </a:xfrm>
        </p:grpSpPr>
        <p:grpSp>
          <p:nvGrpSpPr>
            <p:cNvPr id="143" name="Group 142">
              <a:extLst>
                <a:ext uri="{FF2B5EF4-FFF2-40B4-BE49-F238E27FC236}">
                  <a16:creationId xmlns:a16="http://schemas.microsoft.com/office/drawing/2014/main" id="{5ED22951-D5E6-489F-AFB2-ED85EFF9849C}"/>
                </a:ext>
              </a:extLst>
            </p:cNvPr>
            <p:cNvGrpSpPr/>
            <p:nvPr/>
          </p:nvGrpSpPr>
          <p:grpSpPr>
            <a:xfrm flipH="1" flipV="1">
              <a:off x="4189207" y="4323805"/>
              <a:ext cx="1275188" cy="596078"/>
              <a:chOff x="6987425" y="4906626"/>
              <a:chExt cx="981152" cy="554225"/>
            </a:xfrm>
          </p:grpSpPr>
          <p:cxnSp>
            <p:nvCxnSpPr>
              <p:cNvPr id="273" name="Straight Connector 272">
                <a:extLst>
                  <a:ext uri="{FF2B5EF4-FFF2-40B4-BE49-F238E27FC236}">
                    <a16:creationId xmlns:a16="http://schemas.microsoft.com/office/drawing/2014/main" id="{8115AC87-4617-429B-9866-FA65FACB7973}"/>
                  </a:ext>
                </a:extLst>
              </p:cNvPr>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925AF70-42FF-4002-9032-04278B8AB9C0}"/>
                  </a:ext>
                </a:extLst>
              </p:cNvPr>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0AA05F-3FE8-499F-9CA4-C1CB9AFE43F1}"/>
                </a:ext>
              </a:extLst>
            </p:cNvPr>
            <p:cNvGrpSpPr/>
            <p:nvPr/>
          </p:nvGrpSpPr>
          <p:grpSpPr>
            <a:xfrm>
              <a:off x="4207748" y="2201189"/>
              <a:ext cx="3842424" cy="3754173"/>
              <a:chOff x="4173200" y="2167830"/>
              <a:chExt cx="3842424" cy="3754173"/>
            </a:xfrm>
          </p:grpSpPr>
          <p:sp>
            <p:nvSpPr>
              <p:cNvPr id="225" name="Freeform 47">
                <a:extLst>
                  <a:ext uri="{FF2B5EF4-FFF2-40B4-BE49-F238E27FC236}">
                    <a16:creationId xmlns:a16="http://schemas.microsoft.com/office/drawing/2014/main" id="{94DE175F-D469-4AF7-B485-5B9895DE6CBB}"/>
                  </a:ext>
                </a:extLst>
              </p:cNvPr>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6" name="Freeform 48">
                <a:extLst>
                  <a:ext uri="{FF2B5EF4-FFF2-40B4-BE49-F238E27FC236}">
                    <a16:creationId xmlns:a16="http://schemas.microsoft.com/office/drawing/2014/main" id="{64FEB296-ADDB-4B50-8E63-BAF6ED900184}"/>
                  </a:ext>
                </a:extLst>
              </p:cNvPr>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7" name="Freeform 49">
                <a:extLst>
                  <a:ext uri="{FF2B5EF4-FFF2-40B4-BE49-F238E27FC236}">
                    <a16:creationId xmlns:a16="http://schemas.microsoft.com/office/drawing/2014/main" id="{F1237A61-9CFF-4407-B240-9072FCB73C01}"/>
                  </a:ext>
                </a:extLst>
              </p:cNvPr>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8" name="Freeform 50">
                <a:extLst>
                  <a:ext uri="{FF2B5EF4-FFF2-40B4-BE49-F238E27FC236}">
                    <a16:creationId xmlns:a16="http://schemas.microsoft.com/office/drawing/2014/main" id="{FBE59FB8-283E-4632-B2BB-0173F4966855}"/>
                  </a:ext>
                </a:extLst>
              </p:cNvPr>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9" name="Freeform 51">
                <a:extLst>
                  <a:ext uri="{FF2B5EF4-FFF2-40B4-BE49-F238E27FC236}">
                    <a16:creationId xmlns:a16="http://schemas.microsoft.com/office/drawing/2014/main" id="{0FC70FA1-27A8-458F-A5E9-12CC5BEA2EDF}"/>
                  </a:ext>
                </a:extLst>
              </p:cNvPr>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0" name="Freeform 52">
                <a:extLst>
                  <a:ext uri="{FF2B5EF4-FFF2-40B4-BE49-F238E27FC236}">
                    <a16:creationId xmlns:a16="http://schemas.microsoft.com/office/drawing/2014/main" id="{F291C35E-B0FC-4501-B2CA-8F6BF23776DC}"/>
                  </a:ext>
                </a:extLst>
              </p:cNvPr>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1" name="Freeform 53">
                <a:extLst>
                  <a:ext uri="{FF2B5EF4-FFF2-40B4-BE49-F238E27FC236}">
                    <a16:creationId xmlns:a16="http://schemas.microsoft.com/office/drawing/2014/main" id="{FDA77C81-0418-499F-B5FA-79B55CCC2583}"/>
                  </a:ext>
                </a:extLst>
              </p:cNvPr>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2" name="Freeform 54">
                <a:extLst>
                  <a:ext uri="{FF2B5EF4-FFF2-40B4-BE49-F238E27FC236}">
                    <a16:creationId xmlns:a16="http://schemas.microsoft.com/office/drawing/2014/main" id="{CB3F3D65-EE37-4147-B9AF-760274F500EE}"/>
                  </a:ext>
                </a:extLst>
              </p:cNvPr>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3" name="Freeform 55">
                <a:extLst>
                  <a:ext uri="{FF2B5EF4-FFF2-40B4-BE49-F238E27FC236}">
                    <a16:creationId xmlns:a16="http://schemas.microsoft.com/office/drawing/2014/main" id="{47175A69-980A-40EA-A15D-D0E073847500}"/>
                  </a:ext>
                </a:extLst>
              </p:cNvPr>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4" name="Freeform 56">
                <a:extLst>
                  <a:ext uri="{FF2B5EF4-FFF2-40B4-BE49-F238E27FC236}">
                    <a16:creationId xmlns:a16="http://schemas.microsoft.com/office/drawing/2014/main" id="{5D9C7AC9-8951-4E5A-A525-1845D2DB9972}"/>
                  </a:ext>
                </a:extLst>
              </p:cNvPr>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5" name="Freeform 57">
                <a:extLst>
                  <a:ext uri="{FF2B5EF4-FFF2-40B4-BE49-F238E27FC236}">
                    <a16:creationId xmlns:a16="http://schemas.microsoft.com/office/drawing/2014/main" id="{994DF70D-DC97-495B-911C-7E8914D530DA}"/>
                  </a:ext>
                </a:extLst>
              </p:cNvPr>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6" name="Freeform 58">
                <a:extLst>
                  <a:ext uri="{FF2B5EF4-FFF2-40B4-BE49-F238E27FC236}">
                    <a16:creationId xmlns:a16="http://schemas.microsoft.com/office/drawing/2014/main" id="{37C6B538-1F2C-4F4C-8C67-FF2AD9370BC4}"/>
                  </a:ext>
                </a:extLst>
              </p:cNvPr>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7" name="Freeform 59">
                <a:extLst>
                  <a:ext uri="{FF2B5EF4-FFF2-40B4-BE49-F238E27FC236}">
                    <a16:creationId xmlns:a16="http://schemas.microsoft.com/office/drawing/2014/main" id="{88F11657-570D-4B99-A046-39273AE7B332}"/>
                  </a:ext>
                </a:extLst>
              </p:cNvPr>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8" name="Freeform 60">
                <a:extLst>
                  <a:ext uri="{FF2B5EF4-FFF2-40B4-BE49-F238E27FC236}">
                    <a16:creationId xmlns:a16="http://schemas.microsoft.com/office/drawing/2014/main" id="{F4EF85F7-A58D-4BE8-B393-D1847A0DFF3C}"/>
                  </a:ext>
                </a:extLst>
              </p:cNvPr>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9" name="Freeform 61">
                <a:extLst>
                  <a:ext uri="{FF2B5EF4-FFF2-40B4-BE49-F238E27FC236}">
                    <a16:creationId xmlns:a16="http://schemas.microsoft.com/office/drawing/2014/main" id="{E5D764E1-3B9E-4F18-9393-3EB0EDAE453F}"/>
                  </a:ext>
                </a:extLst>
              </p:cNvPr>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0" name="Freeform 62">
                <a:extLst>
                  <a:ext uri="{FF2B5EF4-FFF2-40B4-BE49-F238E27FC236}">
                    <a16:creationId xmlns:a16="http://schemas.microsoft.com/office/drawing/2014/main" id="{7CC0913F-3864-4CB1-8BD1-74A83BEAB449}"/>
                  </a:ext>
                </a:extLst>
              </p:cNvPr>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1" name="Freeform 63">
                <a:extLst>
                  <a:ext uri="{FF2B5EF4-FFF2-40B4-BE49-F238E27FC236}">
                    <a16:creationId xmlns:a16="http://schemas.microsoft.com/office/drawing/2014/main" id="{09B7DDBB-66B5-4BC9-B87C-879A069E3D27}"/>
                  </a:ext>
                </a:extLst>
              </p:cNvPr>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2" name="Freeform 64">
                <a:extLst>
                  <a:ext uri="{FF2B5EF4-FFF2-40B4-BE49-F238E27FC236}">
                    <a16:creationId xmlns:a16="http://schemas.microsoft.com/office/drawing/2014/main" id="{7FFB1A04-2BC4-449B-9A51-790EE0BA34C6}"/>
                  </a:ext>
                </a:extLst>
              </p:cNvPr>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3" name="Freeform 65">
                <a:extLst>
                  <a:ext uri="{FF2B5EF4-FFF2-40B4-BE49-F238E27FC236}">
                    <a16:creationId xmlns:a16="http://schemas.microsoft.com/office/drawing/2014/main" id="{8C9DB15A-B7E8-4275-8921-9E9FFBE912CB}"/>
                  </a:ext>
                </a:extLst>
              </p:cNvPr>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4" name="Freeform 66">
                <a:extLst>
                  <a:ext uri="{FF2B5EF4-FFF2-40B4-BE49-F238E27FC236}">
                    <a16:creationId xmlns:a16="http://schemas.microsoft.com/office/drawing/2014/main" id="{2455DE2C-F9C0-4D27-848D-FFD7DC7D9296}"/>
                  </a:ext>
                </a:extLst>
              </p:cNvPr>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5" name="Freeform 67">
                <a:extLst>
                  <a:ext uri="{FF2B5EF4-FFF2-40B4-BE49-F238E27FC236}">
                    <a16:creationId xmlns:a16="http://schemas.microsoft.com/office/drawing/2014/main" id="{E860CEA3-8198-4108-A930-3F7F3F30A305}"/>
                  </a:ext>
                </a:extLst>
              </p:cNvPr>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6" name="Freeform 68">
                <a:extLst>
                  <a:ext uri="{FF2B5EF4-FFF2-40B4-BE49-F238E27FC236}">
                    <a16:creationId xmlns:a16="http://schemas.microsoft.com/office/drawing/2014/main" id="{4A4F7937-73D8-4FB8-B365-02AE1B0834EE}"/>
                  </a:ext>
                </a:extLst>
              </p:cNvPr>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7" name="Freeform 69">
                <a:extLst>
                  <a:ext uri="{FF2B5EF4-FFF2-40B4-BE49-F238E27FC236}">
                    <a16:creationId xmlns:a16="http://schemas.microsoft.com/office/drawing/2014/main" id="{0B5EEF14-EEEC-4B1C-B2C1-2E29000ABC83}"/>
                  </a:ext>
                </a:extLst>
              </p:cNvPr>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8" name="Freeform 70">
                <a:extLst>
                  <a:ext uri="{FF2B5EF4-FFF2-40B4-BE49-F238E27FC236}">
                    <a16:creationId xmlns:a16="http://schemas.microsoft.com/office/drawing/2014/main" id="{A6A89084-8957-4B04-A516-E85807D75D5B}"/>
                  </a:ext>
                </a:extLst>
              </p:cNvPr>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9" name="Freeform 71">
                <a:extLst>
                  <a:ext uri="{FF2B5EF4-FFF2-40B4-BE49-F238E27FC236}">
                    <a16:creationId xmlns:a16="http://schemas.microsoft.com/office/drawing/2014/main" id="{9A75D73C-2C82-4A2A-B9B1-22F3094E0A89}"/>
                  </a:ext>
                </a:extLst>
              </p:cNvPr>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0" name="Freeform 72">
                <a:extLst>
                  <a:ext uri="{FF2B5EF4-FFF2-40B4-BE49-F238E27FC236}">
                    <a16:creationId xmlns:a16="http://schemas.microsoft.com/office/drawing/2014/main" id="{1D471C4A-275D-4A33-9CF2-6B60B4361FA1}"/>
                  </a:ext>
                </a:extLst>
              </p:cNvPr>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1" name="Freeform 73">
                <a:extLst>
                  <a:ext uri="{FF2B5EF4-FFF2-40B4-BE49-F238E27FC236}">
                    <a16:creationId xmlns:a16="http://schemas.microsoft.com/office/drawing/2014/main" id="{38196E7F-F4D6-483C-BB72-954DEAD23E60}"/>
                  </a:ext>
                </a:extLst>
              </p:cNvPr>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2" name="Freeform 74">
                <a:extLst>
                  <a:ext uri="{FF2B5EF4-FFF2-40B4-BE49-F238E27FC236}">
                    <a16:creationId xmlns:a16="http://schemas.microsoft.com/office/drawing/2014/main" id="{B7070DC8-A378-47E3-9824-51AC9992135C}"/>
                  </a:ext>
                </a:extLst>
              </p:cNvPr>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3" name="Freeform 75">
                <a:extLst>
                  <a:ext uri="{FF2B5EF4-FFF2-40B4-BE49-F238E27FC236}">
                    <a16:creationId xmlns:a16="http://schemas.microsoft.com/office/drawing/2014/main" id="{1164EA0A-EBB7-4B1E-A27B-6609940D656C}"/>
                  </a:ext>
                </a:extLst>
              </p:cNvPr>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4" name="Freeform 76">
                <a:extLst>
                  <a:ext uri="{FF2B5EF4-FFF2-40B4-BE49-F238E27FC236}">
                    <a16:creationId xmlns:a16="http://schemas.microsoft.com/office/drawing/2014/main" id="{A0108F4B-F471-4FA4-A01C-1FF7DFE61353}"/>
                  </a:ext>
                </a:extLst>
              </p:cNvPr>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5" name="Freeform 77">
                <a:extLst>
                  <a:ext uri="{FF2B5EF4-FFF2-40B4-BE49-F238E27FC236}">
                    <a16:creationId xmlns:a16="http://schemas.microsoft.com/office/drawing/2014/main" id="{2C4ADA56-B846-4C91-935D-688A16C8C91A}"/>
                  </a:ext>
                </a:extLst>
              </p:cNvPr>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6" name="Freeform 78">
                <a:extLst>
                  <a:ext uri="{FF2B5EF4-FFF2-40B4-BE49-F238E27FC236}">
                    <a16:creationId xmlns:a16="http://schemas.microsoft.com/office/drawing/2014/main" id="{F3D8F1E0-A1DE-43B8-B6BF-2F67ED395915}"/>
                  </a:ext>
                </a:extLst>
              </p:cNvPr>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7" name="Freeform 79">
                <a:extLst>
                  <a:ext uri="{FF2B5EF4-FFF2-40B4-BE49-F238E27FC236}">
                    <a16:creationId xmlns:a16="http://schemas.microsoft.com/office/drawing/2014/main" id="{3D8D6879-D9F5-4B71-8EC8-BC349D9FDC5C}"/>
                  </a:ext>
                </a:extLst>
              </p:cNvPr>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8" name="Freeform 80">
                <a:extLst>
                  <a:ext uri="{FF2B5EF4-FFF2-40B4-BE49-F238E27FC236}">
                    <a16:creationId xmlns:a16="http://schemas.microsoft.com/office/drawing/2014/main" id="{807E14FC-123D-488E-A524-277FFB3ADCF4}"/>
                  </a:ext>
                </a:extLst>
              </p:cNvPr>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9" name="Freeform 81">
                <a:extLst>
                  <a:ext uri="{FF2B5EF4-FFF2-40B4-BE49-F238E27FC236}">
                    <a16:creationId xmlns:a16="http://schemas.microsoft.com/office/drawing/2014/main" id="{68930889-733E-44A7-8F37-63705AC0E77C}"/>
                  </a:ext>
                </a:extLst>
              </p:cNvPr>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0" name="Freeform 82">
                <a:extLst>
                  <a:ext uri="{FF2B5EF4-FFF2-40B4-BE49-F238E27FC236}">
                    <a16:creationId xmlns:a16="http://schemas.microsoft.com/office/drawing/2014/main" id="{0380B668-EC3E-4F5C-BBE0-FD777F5A6CBA}"/>
                  </a:ext>
                </a:extLst>
              </p:cNvPr>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1" name="Freeform 83">
                <a:extLst>
                  <a:ext uri="{FF2B5EF4-FFF2-40B4-BE49-F238E27FC236}">
                    <a16:creationId xmlns:a16="http://schemas.microsoft.com/office/drawing/2014/main" id="{FD2A1BB2-17E7-476D-B823-539069A3A2FF}"/>
                  </a:ext>
                </a:extLst>
              </p:cNvPr>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2" name="Freeform 84">
                <a:extLst>
                  <a:ext uri="{FF2B5EF4-FFF2-40B4-BE49-F238E27FC236}">
                    <a16:creationId xmlns:a16="http://schemas.microsoft.com/office/drawing/2014/main" id="{BDB2F635-064B-4210-82F5-D6DFE64138B9}"/>
                  </a:ext>
                </a:extLst>
              </p:cNvPr>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3" name="Freeform 85">
                <a:extLst>
                  <a:ext uri="{FF2B5EF4-FFF2-40B4-BE49-F238E27FC236}">
                    <a16:creationId xmlns:a16="http://schemas.microsoft.com/office/drawing/2014/main" id="{BB281A75-225C-44BE-848F-4C68E54900C2}"/>
                  </a:ext>
                </a:extLst>
              </p:cNvPr>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4" name="Freeform 86">
                <a:extLst>
                  <a:ext uri="{FF2B5EF4-FFF2-40B4-BE49-F238E27FC236}">
                    <a16:creationId xmlns:a16="http://schemas.microsoft.com/office/drawing/2014/main" id="{77CEECFD-6B91-49AF-A041-BE2E03CE4DDF}"/>
                  </a:ext>
                </a:extLst>
              </p:cNvPr>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5" name="Freeform 87">
                <a:extLst>
                  <a:ext uri="{FF2B5EF4-FFF2-40B4-BE49-F238E27FC236}">
                    <a16:creationId xmlns:a16="http://schemas.microsoft.com/office/drawing/2014/main" id="{9C344260-B00A-419A-BBF5-101DA41E71F6}"/>
                  </a:ext>
                </a:extLst>
              </p:cNvPr>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266" name="Group 265">
                <a:extLst>
                  <a:ext uri="{FF2B5EF4-FFF2-40B4-BE49-F238E27FC236}">
                    <a16:creationId xmlns:a16="http://schemas.microsoft.com/office/drawing/2014/main" id="{90CD209A-AE1C-4686-AB2D-D18A5D193181}"/>
                  </a:ext>
                </a:extLst>
              </p:cNvPr>
              <p:cNvGrpSpPr/>
              <p:nvPr/>
            </p:nvGrpSpPr>
            <p:grpSpPr>
              <a:xfrm>
                <a:off x="4173200" y="5578967"/>
                <a:ext cx="3842424" cy="343036"/>
                <a:chOff x="4269679" y="5578967"/>
                <a:chExt cx="3842424" cy="343036"/>
              </a:xfrm>
            </p:grpSpPr>
            <p:sp>
              <p:nvSpPr>
                <p:cNvPr id="267" name="Freeform 88">
                  <a:extLst>
                    <a:ext uri="{FF2B5EF4-FFF2-40B4-BE49-F238E27FC236}">
                      <a16:creationId xmlns:a16="http://schemas.microsoft.com/office/drawing/2014/main" id="{E2CD2AF1-8CE7-4689-AF7E-241A8A9697D8}"/>
                    </a:ext>
                  </a:extLst>
                </p:cNvPr>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8" name="Freeform 89">
                  <a:extLst>
                    <a:ext uri="{FF2B5EF4-FFF2-40B4-BE49-F238E27FC236}">
                      <a16:creationId xmlns:a16="http://schemas.microsoft.com/office/drawing/2014/main" id="{D167C977-6FFF-490B-B87D-68B2D1B6BBB7}"/>
                    </a:ext>
                  </a:extLst>
                </p:cNvPr>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9" name="Freeform 90">
                  <a:extLst>
                    <a:ext uri="{FF2B5EF4-FFF2-40B4-BE49-F238E27FC236}">
                      <a16:creationId xmlns:a16="http://schemas.microsoft.com/office/drawing/2014/main" id="{0F968E64-ADB1-402F-A87E-906DA2265785}"/>
                    </a:ext>
                  </a:extLst>
                </p:cNvPr>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0" name="Freeform 91">
                  <a:extLst>
                    <a:ext uri="{FF2B5EF4-FFF2-40B4-BE49-F238E27FC236}">
                      <a16:creationId xmlns:a16="http://schemas.microsoft.com/office/drawing/2014/main" id="{FC2FBC34-4FB5-42B1-B567-544BEC884B52}"/>
                    </a:ext>
                  </a:extLst>
                </p:cNvPr>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1" name="Freeform 92">
                  <a:extLst>
                    <a:ext uri="{FF2B5EF4-FFF2-40B4-BE49-F238E27FC236}">
                      <a16:creationId xmlns:a16="http://schemas.microsoft.com/office/drawing/2014/main" id="{8AB0D106-4DEE-423F-A3D5-B43BCF498B75}"/>
                    </a:ext>
                  </a:extLst>
                </p:cNvPr>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2" name="Pie 50">
                  <a:extLst>
                    <a:ext uri="{FF2B5EF4-FFF2-40B4-BE49-F238E27FC236}">
                      <a16:creationId xmlns:a16="http://schemas.microsoft.com/office/drawing/2014/main" id="{5CDB6EA8-E909-4EF7-81C7-0DF8B16CF62B}"/>
                    </a:ext>
                  </a:extLst>
                </p:cNvPr>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46" name="Group 145">
              <a:extLst>
                <a:ext uri="{FF2B5EF4-FFF2-40B4-BE49-F238E27FC236}">
                  <a16:creationId xmlns:a16="http://schemas.microsoft.com/office/drawing/2014/main" id="{F9EFF920-1804-4683-9C68-A65149FEA48B}"/>
                </a:ext>
              </a:extLst>
            </p:cNvPr>
            <p:cNvGrpSpPr/>
            <p:nvPr/>
          </p:nvGrpSpPr>
          <p:grpSpPr>
            <a:xfrm flipH="1" flipV="1">
              <a:off x="4189207" y="3122023"/>
              <a:ext cx="1600604" cy="596078"/>
              <a:chOff x="6987425" y="4906626"/>
              <a:chExt cx="981152" cy="554225"/>
            </a:xfrm>
          </p:grpSpPr>
          <p:cxnSp>
            <p:nvCxnSpPr>
              <p:cNvPr id="223" name="Straight Connector 222">
                <a:extLst>
                  <a:ext uri="{FF2B5EF4-FFF2-40B4-BE49-F238E27FC236}">
                    <a16:creationId xmlns:a16="http://schemas.microsoft.com/office/drawing/2014/main" id="{25D963C6-AE8C-4946-81CA-2EDA78BC0F67}"/>
                  </a:ext>
                </a:extLst>
              </p:cNvPr>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FB2223D-D1AA-40C1-B994-A74F9B646C61}"/>
                  </a:ext>
                </a:extLst>
              </p:cNvPr>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E9B46CDB-2C6F-487A-9EBC-5BB6BE2304B2}"/>
                </a:ext>
              </a:extLst>
            </p:cNvPr>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B058FD2-7674-4ADD-9B93-6CB036841AA4}"/>
                </a:ext>
              </a:extLst>
            </p:cNvPr>
            <p:cNvGrpSpPr/>
            <p:nvPr/>
          </p:nvGrpSpPr>
          <p:grpSpPr>
            <a:xfrm>
              <a:off x="6722733" y="2450810"/>
              <a:ext cx="1278768" cy="906345"/>
              <a:chOff x="6987425" y="4906626"/>
              <a:chExt cx="981152" cy="554225"/>
            </a:xfrm>
          </p:grpSpPr>
          <p:cxnSp>
            <p:nvCxnSpPr>
              <p:cNvPr id="221" name="Straight Connector 220">
                <a:extLst>
                  <a:ext uri="{FF2B5EF4-FFF2-40B4-BE49-F238E27FC236}">
                    <a16:creationId xmlns:a16="http://schemas.microsoft.com/office/drawing/2014/main" id="{9BF208CE-97BE-4B52-9502-46D441E1A2AA}"/>
                  </a:ext>
                </a:extLst>
              </p:cNvPr>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FDD1593-F62C-4ECD-962A-7A5EA4542069}"/>
                  </a:ext>
                </a:extLst>
              </p:cNvPr>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32808C8-63BA-49CC-9F6D-6E2DB7F0DA35}"/>
                </a:ext>
              </a:extLst>
            </p:cNvPr>
            <p:cNvGrpSpPr/>
            <p:nvPr/>
          </p:nvGrpSpPr>
          <p:grpSpPr>
            <a:xfrm>
              <a:off x="6088739" y="4906627"/>
              <a:ext cx="1914389" cy="554225"/>
              <a:chOff x="6054188" y="4906626"/>
              <a:chExt cx="1914389" cy="554225"/>
            </a:xfrm>
          </p:grpSpPr>
          <p:cxnSp>
            <p:nvCxnSpPr>
              <p:cNvPr id="218" name="Straight Connector 217">
                <a:extLst>
                  <a:ext uri="{FF2B5EF4-FFF2-40B4-BE49-F238E27FC236}">
                    <a16:creationId xmlns:a16="http://schemas.microsoft.com/office/drawing/2014/main" id="{90726A1B-6097-42AB-BDD6-7270144E60A4}"/>
                  </a:ext>
                </a:extLst>
              </p:cNvPr>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CCD1E872-1EDB-4CBC-91C6-6D28CDAC250E}"/>
                  </a:ext>
                </a:extLst>
              </p:cNvPr>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0" name="Straight Connector 219">
                <a:extLst>
                  <a:ext uri="{FF2B5EF4-FFF2-40B4-BE49-F238E27FC236}">
                    <a16:creationId xmlns:a16="http://schemas.microsoft.com/office/drawing/2014/main" id="{F703C541-451B-4153-9C17-0C80AE87901B}"/>
                  </a:ext>
                </a:extLst>
              </p:cNvPr>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9" name="Rounded Rectangle 55">
              <a:extLst>
                <a:ext uri="{FF2B5EF4-FFF2-40B4-BE49-F238E27FC236}">
                  <a16:creationId xmlns:a16="http://schemas.microsoft.com/office/drawing/2014/main" id="{A53C7CAE-8991-43A7-8D9D-22EF7CA1B8D3}"/>
                </a:ext>
              </a:extLst>
            </p:cNvPr>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0" name="Rounded Rectangle 54">
              <a:extLst>
                <a:ext uri="{FF2B5EF4-FFF2-40B4-BE49-F238E27FC236}">
                  <a16:creationId xmlns:a16="http://schemas.microsoft.com/office/drawing/2014/main" id="{B54F0C0F-534D-40CA-80A3-8FE6E90596F0}"/>
                </a:ext>
              </a:extLst>
            </p:cNvPr>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8" name="TextBox 167">
              <a:extLst>
                <a:ext uri="{FF2B5EF4-FFF2-40B4-BE49-F238E27FC236}">
                  <a16:creationId xmlns:a16="http://schemas.microsoft.com/office/drawing/2014/main" id="{6FEA888C-C23B-4FC6-AE75-21E0DBF18FEC}"/>
                </a:ext>
              </a:extLst>
            </p:cNvPr>
            <p:cNvSpPr txBox="1"/>
            <p:nvPr/>
          </p:nvSpPr>
          <p:spPr>
            <a:xfrm>
              <a:off x="1673768" y="2018623"/>
              <a:ext cx="228800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Financial Predictions, Fraud Detections</a:t>
              </a:r>
            </a:p>
            <a:p>
              <a:r>
                <a:rPr lang="en-IN" dirty="0">
                  <a:latin typeface="Calibri" panose="020F0502020204030204" pitchFamily="34" charset="0"/>
                  <a:cs typeface="Calibri" panose="020F0502020204030204" pitchFamily="34" charset="0"/>
                </a:rPr>
                <a:t>Loan Approval</a:t>
              </a:r>
              <a:endParaRPr lang="en-IN" sz="2000" dirty="0">
                <a:latin typeface="Calibri" panose="020F0502020204030204" pitchFamily="34" charset="0"/>
                <a:cs typeface="Calibri" panose="020F0502020204030204" pitchFamily="34" charset="0"/>
              </a:endParaRPr>
            </a:p>
          </p:txBody>
        </p:sp>
        <p:sp>
          <p:nvSpPr>
            <p:cNvPr id="169" name="Rounded Rectangle 87">
              <a:extLst>
                <a:ext uri="{FF2B5EF4-FFF2-40B4-BE49-F238E27FC236}">
                  <a16:creationId xmlns:a16="http://schemas.microsoft.com/office/drawing/2014/main" id="{D814FD38-4D1A-490A-BB28-E6F31592BEFC}"/>
                </a:ext>
              </a:extLst>
            </p:cNvPr>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0" name="Rounded Rectangle 88">
              <a:extLst>
                <a:ext uri="{FF2B5EF4-FFF2-40B4-BE49-F238E27FC236}">
                  <a16:creationId xmlns:a16="http://schemas.microsoft.com/office/drawing/2014/main" id="{796D4196-1B98-4352-9A9D-474B22113CE6}"/>
                </a:ext>
              </a:extLst>
            </p:cNvPr>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1" name="TextBox 170">
              <a:extLst>
                <a:ext uri="{FF2B5EF4-FFF2-40B4-BE49-F238E27FC236}">
                  <a16:creationId xmlns:a16="http://schemas.microsoft.com/office/drawing/2014/main" id="{92F63511-2A4C-40C8-B1D2-86947A257010}"/>
                </a:ext>
              </a:extLst>
            </p:cNvPr>
            <p:cNvSpPr txBox="1"/>
            <p:nvPr/>
          </p:nvSpPr>
          <p:spPr>
            <a:xfrm>
              <a:off x="1634956" y="3230405"/>
              <a:ext cx="2400094" cy="1169551"/>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Predictive Maintenance</a:t>
              </a:r>
            </a:p>
            <a:p>
              <a:pPr lvl="0">
                <a:lnSpc>
                  <a:spcPct val="100000"/>
                </a:lnSpc>
              </a:pPr>
              <a:r>
                <a:rPr lang="en-GB" dirty="0">
                  <a:latin typeface="Calibri" panose="020F0502020204030204" pitchFamily="34" charset="0"/>
                  <a:cs typeface="Calibri" panose="020F0502020204030204" pitchFamily="34" charset="0"/>
                </a:rPr>
                <a:t>Ad plus user information</a:t>
              </a:r>
            </a:p>
            <a:p>
              <a:pPr lvl="0">
                <a:lnSpc>
                  <a:spcPct val="100000"/>
                </a:lnSpc>
              </a:pPr>
              <a:endParaRPr lang="en-GB" sz="1600" dirty="0">
                <a:latin typeface="Arial" panose="020B0604020202020204" pitchFamily="34" charset="0"/>
                <a:cs typeface="Arial" panose="020B0604020202020204" pitchFamily="34" charset="0"/>
              </a:endParaRPr>
            </a:p>
          </p:txBody>
        </p:sp>
        <p:sp>
          <p:nvSpPr>
            <p:cNvPr id="172" name="Rounded Rectangle 92">
              <a:extLst>
                <a:ext uri="{FF2B5EF4-FFF2-40B4-BE49-F238E27FC236}">
                  <a16:creationId xmlns:a16="http://schemas.microsoft.com/office/drawing/2014/main" id="{2A975F3F-B8B0-4EA7-93E4-4EB4F64A5B71}"/>
                </a:ext>
              </a:extLst>
            </p:cNvPr>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3" name="Rounded Rectangle 93">
              <a:extLst>
                <a:ext uri="{FF2B5EF4-FFF2-40B4-BE49-F238E27FC236}">
                  <a16:creationId xmlns:a16="http://schemas.microsoft.com/office/drawing/2014/main" id="{75CAEEE3-BB9A-40B2-8EB9-2E1336230BCF}"/>
                </a:ext>
              </a:extLst>
            </p:cNvPr>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4" name="TextBox 173">
              <a:extLst>
                <a:ext uri="{FF2B5EF4-FFF2-40B4-BE49-F238E27FC236}">
                  <a16:creationId xmlns:a16="http://schemas.microsoft.com/office/drawing/2014/main" id="{EEBE1067-C82C-46C2-97DC-FCC238452FCA}"/>
                </a:ext>
              </a:extLst>
            </p:cNvPr>
            <p:cNvSpPr txBox="1"/>
            <p:nvPr/>
          </p:nvSpPr>
          <p:spPr>
            <a:xfrm>
              <a:off x="1644746" y="4444843"/>
              <a:ext cx="2508178"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Churn Prediction, Customer Segmentation, Sales Forecasting </a:t>
              </a:r>
            </a:p>
          </p:txBody>
        </p:sp>
        <p:sp>
          <p:nvSpPr>
            <p:cNvPr id="175" name="Rounded Rectangle 96">
              <a:extLst>
                <a:ext uri="{FF2B5EF4-FFF2-40B4-BE49-F238E27FC236}">
                  <a16:creationId xmlns:a16="http://schemas.microsoft.com/office/drawing/2014/main" id="{85ABFE78-6A66-4141-A8B5-B4C17AF575E5}"/>
                </a:ext>
              </a:extLst>
            </p:cNvPr>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6" name="Rounded Rectangle 97">
              <a:extLst>
                <a:ext uri="{FF2B5EF4-FFF2-40B4-BE49-F238E27FC236}">
                  <a16:creationId xmlns:a16="http://schemas.microsoft.com/office/drawing/2014/main" id="{C2FDC354-44F5-4BB6-A8ED-673FFD69D1B5}"/>
                </a:ext>
              </a:extLst>
            </p:cNvPr>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7" name="TextBox 176">
              <a:extLst>
                <a:ext uri="{FF2B5EF4-FFF2-40B4-BE49-F238E27FC236}">
                  <a16:creationId xmlns:a16="http://schemas.microsoft.com/office/drawing/2014/main" id="{CFBAB642-2B82-4279-842E-D36C82419F75}"/>
                </a:ext>
              </a:extLst>
            </p:cNvPr>
            <p:cNvSpPr txBox="1"/>
            <p:nvPr/>
          </p:nvSpPr>
          <p:spPr>
            <a:xfrm>
              <a:off x="8139087" y="2025203"/>
              <a:ext cx="2469968"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Data Mining – Web Click Data, Medical Records, Diagnosis</a:t>
              </a:r>
            </a:p>
          </p:txBody>
        </p:sp>
        <p:sp>
          <p:nvSpPr>
            <p:cNvPr id="178" name="Rounded Rectangle 100">
              <a:extLst>
                <a:ext uri="{FF2B5EF4-FFF2-40B4-BE49-F238E27FC236}">
                  <a16:creationId xmlns:a16="http://schemas.microsoft.com/office/drawing/2014/main" id="{40B115F0-E8AA-49D7-A24B-8642D1002F4D}"/>
                </a:ext>
              </a:extLst>
            </p:cNvPr>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9" name="Rounded Rectangle 101">
              <a:extLst>
                <a:ext uri="{FF2B5EF4-FFF2-40B4-BE49-F238E27FC236}">
                  <a16:creationId xmlns:a16="http://schemas.microsoft.com/office/drawing/2014/main" id="{B67F70DE-6000-4F58-86ED-946179DAD743}"/>
                </a:ext>
              </a:extLst>
            </p:cNvPr>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0" name="TextBox 179">
              <a:extLst>
                <a:ext uri="{FF2B5EF4-FFF2-40B4-BE49-F238E27FC236}">
                  <a16:creationId xmlns:a16="http://schemas.microsoft.com/office/drawing/2014/main" id="{0AF8E20D-2D6E-4627-ACB8-E1682E433888}"/>
                </a:ext>
              </a:extLst>
            </p:cNvPr>
            <p:cNvSpPr txBox="1"/>
            <p:nvPr/>
          </p:nvSpPr>
          <p:spPr>
            <a:xfrm>
              <a:off x="8139087" y="3211930"/>
              <a:ext cx="245709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Computer Vision – Face Recognition, Self Driving Cars, OCR</a:t>
              </a:r>
            </a:p>
          </p:txBody>
        </p:sp>
        <p:sp>
          <p:nvSpPr>
            <p:cNvPr id="181" name="Rounded Rectangle 104">
              <a:extLst>
                <a:ext uri="{FF2B5EF4-FFF2-40B4-BE49-F238E27FC236}">
                  <a16:creationId xmlns:a16="http://schemas.microsoft.com/office/drawing/2014/main" id="{EFEC8529-3851-47F1-85BC-FB02B63DC342}"/>
                </a:ext>
              </a:extLst>
            </p:cNvPr>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2" name="Rounded Rectangle 105">
              <a:extLst>
                <a:ext uri="{FF2B5EF4-FFF2-40B4-BE49-F238E27FC236}">
                  <a16:creationId xmlns:a16="http://schemas.microsoft.com/office/drawing/2014/main" id="{EBCB885F-0535-480F-BD5D-DAF07F23A80C}"/>
                </a:ext>
              </a:extLst>
            </p:cNvPr>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dirty="0">
                <a:solidFill>
                  <a:prstClr val="white"/>
                </a:solidFill>
                <a:latin typeface="Calibri"/>
              </a:endParaRPr>
            </a:p>
          </p:txBody>
        </p:sp>
        <p:sp>
          <p:nvSpPr>
            <p:cNvPr id="183" name="TextBox 182">
              <a:extLst>
                <a:ext uri="{FF2B5EF4-FFF2-40B4-BE49-F238E27FC236}">
                  <a16:creationId xmlns:a16="http://schemas.microsoft.com/office/drawing/2014/main" id="{0CB12BE2-F40B-426E-AECB-D4207C440AA2}"/>
                </a:ext>
              </a:extLst>
            </p:cNvPr>
            <p:cNvSpPr txBox="1"/>
            <p:nvPr/>
          </p:nvSpPr>
          <p:spPr>
            <a:xfrm>
              <a:off x="7918375" y="4465359"/>
              <a:ext cx="281880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Voice recognition, Chatbots, Sentiment Analysis, Machine Translation </a:t>
              </a:r>
            </a:p>
          </p:txBody>
        </p:sp>
        <p:grpSp>
          <p:nvGrpSpPr>
            <p:cNvPr id="184" name="Group 183">
              <a:extLst>
                <a:ext uri="{FF2B5EF4-FFF2-40B4-BE49-F238E27FC236}">
                  <a16:creationId xmlns:a16="http://schemas.microsoft.com/office/drawing/2014/main" id="{F71003B7-95F4-430D-9EBB-8C365284E517}"/>
                </a:ext>
              </a:extLst>
            </p:cNvPr>
            <p:cNvGrpSpPr/>
            <p:nvPr/>
          </p:nvGrpSpPr>
          <p:grpSpPr>
            <a:xfrm>
              <a:off x="10751118" y="2307012"/>
              <a:ext cx="347403" cy="348644"/>
              <a:chOff x="6124575" y="2973388"/>
              <a:chExt cx="889000" cy="892176"/>
            </a:xfrm>
            <a:solidFill>
              <a:schemeClr val="bg1"/>
            </a:solidFill>
          </p:grpSpPr>
          <p:sp>
            <p:nvSpPr>
              <p:cNvPr id="211" name="Freeform 6">
                <a:extLst>
                  <a:ext uri="{FF2B5EF4-FFF2-40B4-BE49-F238E27FC236}">
                    <a16:creationId xmlns:a16="http://schemas.microsoft.com/office/drawing/2014/main" id="{81D29386-5835-449A-883E-8A3F6832A369}"/>
                  </a:ext>
                </a:extLst>
              </p:cNvPr>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2" name="Freeform 7">
                <a:extLst>
                  <a:ext uri="{FF2B5EF4-FFF2-40B4-BE49-F238E27FC236}">
                    <a16:creationId xmlns:a16="http://schemas.microsoft.com/office/drawing/2014/main" id="{6B2DD6A5-05D1-4BFA-9A55-F467A55F0F65}"/>
                  </a:ext>
                </a:extLst>
              </p:cNvPr>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3" name="Freeform 8">
                <a:extLst>
                  <a:ext uri="{FF2B5EF4-FFF2-40B4-BE49-F238E27FC236}">
                    <a16:creationId xmlns:a16="http://schemas.microsoft.com/office/drawing/2014/main" id="{F9759637-A95F-45AD-8B78-B40E73EC6E80}"/>
                  </a:ext>
                </a:extLst>
              </p:cNvPr>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4" name="Freeform 9">
                <a:extLst>
                  <a:ext uri="{FF2B5EF4-FFF2-40B4-BE49-F238E27FC236}">
                    <a16:creationId xmlns:a16="http://schemas.microsoft.com/office/drawing/2014/main" id="{628B5176-02C7-41A5-821A-4B9A9C546F10}"/>
                  </a:ext>
                </a:extLst>
              </p:cNvPr>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5" name="Freeform 10">
                <a:extLst>
                  <a:ext uri="{FF2B5EF4-FFF2-40B4-BE49-F238E27FC236}">
                    <a16:creationId xmlns:a16="http://schemas.microsoft.com/office/drawing/2014/main" id="{2A5E689F-2B5F-4E9B-9FEB-D05263FBB37F}"/>
                  </a:ext>
                </a:extLst>
              </p:cNvPr>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6" name="Freeform 11">
                <a:extLst>
                  <a:ext uri="{FF2B5EF4-FFF2-40B4-BE49-F238E27FC236}">
                    <a16:creationId xmlns:a16="http://schemas.microsoft.com/office/drawing/2014/main" id="{79CF7C90-1174-466D-8845-360B47DA4C4E}"/>
                  </a:ext>
                </a:extLst>
              </p:cNvPr>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7" name="Freeform 12">
                <a:extLst>
                  <a:ext uri="{FF2B5EF4-FFF2-40B4-BE49-F238E27FC236}">
                    <a16:creationId xmlns:a16="http://schemas.microsoft.com/office/drawing/2014/main" id="{3EFC0AFF-7C29-47F0-BB92-17AADAE32E1E}"/>
                  </a:ext>
                </a:extLst>
              </p:cNvPr>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5" name="Group 184">
              <a:extLst>
                <a:ext uri="{FF2B5EF4-FFF2-40B4-BE49-F238E27FC236}">
                  <a16:creationId xmlns:a16="http://schemas.microsoft.com/office/drawing/2014/main" id="{C3EB0B91-1C73-4B65-85E3-550512F91F51}"/>
                </a:ext>
              </a:extLst>
            </p:cNvPr>
            <p:cNvGrpSpPr/>
            <p:nvPr/>
          </p:nvGrpSpPr>
          <p:grpSpPr>
            <a:xfrm>
              <a:off x="1091384" y="2298637"/>
              <a:ext cx="363532" cy="365394"/>
              <a:chOff x="2670175" y="2957513"/>
              <a:chExt cx="930275" cy="935038"/>
            </a:xfrm>
            <a:solidFill>
              <a:schemeClr val="bg1"/>
            </a:solidFill>
          </p:grpSpPr>
          <p:sp>
            <p:nvSpPr>
              <p:cNvPr id="209" name="Freeform 13">
                <a:extLst>
                  <a:ext uri="{FF2B5EF4-FFF2-40B4-BE49-F238E27FC236}">
                    <a16:creationId xmlns:a16="http://schemas.microsoft.com/office/drawing/2014/main" id="{85DF1576-0955-4439-A3D3-A251C73F4D58}"/>
                  </a:ext>
                </a:extLst>
              </p:cNvPr>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0" name="Freeform 14">
                <a:extLst>
                  <a:ext uri="{FF2B5EF4-FFF2-40B4-BE49-F238E27FC236}">
                    <a16:creationId xmlns:a16="http://schemas.microsoft.com/office/drawing/2014/main" id="{4F9610EE-D847-4F58-8DAF-027AE8D1D5E0}"/>
                  </a:ext>
                </a:extLst>
              </p:cNvPr>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6" name="Group 185">
              <a:extLst>
                <a:ext uri="{FF2B5EF4-FFF2-40B4-BE49-F238E27FC236}">
                  <a16:creationId xmlns:a16="http://schemas.microsoft.com/office/drawing/2014/main" id="{2E6D7D37-7EEB-4239-BD9B-5D6EB0B7FFCD}"/>
                </a:ext>
              </a:extLst>
            </p:cNvPr>
            <p:cNvGrpSpPr/>
            <p:nvPr/>
          </p:nvGrpSpPr>
          <p:grpSpPr>
            <a:xfrm>
              <a:off x="1103792" y="4742500"/>
              <a:ext cx="351124" cy="352365"/>
              <a:chOff x="5070475" y="2970213"/>
              <a:chExt cx="898525" cy="901701"/>
            </a:xfrm>
            <a:solidFill>
              <a:schemeClr val="tx1">
                <a:lumMod val="85000"/>
                <a:lumOff val="15000"/>
              </a:schemeClr>
            </a:solidFill>
          </p:grpSpPr>
          <p:sp>
            <p:nvSpPr>
              <p:cNvPr id="207" name="Freeform 15">
                <a:extLst>
                  <a:ext uri="{FF2B5EF4-FFF2-40B4-BE49-F238E27FC236}">
                    <a16:creationId xmlns:a16="http://schemas.microsoft.com/office/drawing/2014/main" id="{371ADC5E-AA1A-486E-B403-CF1F0FE3C3AA}"/>
                  </a:ext>
                </a:extLst>
              </p:cNvPr>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8" name="Freeform 16">
                <a:extLst>
                  <a:ext uri="{FF2B5EF4-FFF2-40B4-BE49-F238E27FC236}">
                    <a16:creationId xmlns:a16="http://schemas.microsoft.com/office/drawing/2014/main" id="{E550984A-9DFD-4DE2-8C57-14489AF9BE92}"/>
                  </a:ext>
                </a:extLst>
              </p:cNvPr>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7" name="Group 186">
              <a:extLst>
                <a:ext uri="{FF2B5EF4-FFF2-40B4-BE49-F238E27FC236}">
                  <a16:creationId xmlns:a16="http://schemas.microsoft.com/office/drawing/2014/main" id="{79831CDF-AC4D-4546-95B9-F5E7D22306E7}"/>
                </a:ext>
              </a:extLst>
            </p:cNvPr>
            <p:cNvGrpSpPr/>
            <p:nvPr/>
          </p:nvGrpSpPr>
          <p:grpSpPr>
            <a:xfrm>
              <a:off x="1060366" y="3506313"/>
              <a:ext cx="425568" cy="367875"/>
              <a:chOff x="8423275" y="2959101"/>
              <a:chExt cx="1089025" cy="941388"/>
            </a:xfrm>
            <a:solidFill>
              <a:schemeClr val="bg1"/>
            </a:solidFill>
          </p:grpSpPr>
          <p:sp>
            <p:nvSpPr>
              <p:cNvPr id="200" name="Freeform 17">
                <a:extLst>
                  <a:ext uri="{FF2B5EF4-FFF2-40B4-BE49-F238E27FC236}">
                    <a16:creationId xmlns:a16="http://schemas.microsoft.com/office/drawing/2014/main" id="{55408F60-D0D5-4D16-82D3-C5AFDC40D05F}"/>
                  </a:ext>
                </a:extLst>
              </p:cNvPr>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1" name="Freeform 18">
                <a:extLst>
                  <a:ext uri="{FF2B5EF4-FFF2-40B4-BE49-F238E27FC236}">
                    <a16:creationId xmlns:a16="http://schemas.microsoft.com/office/drawing/2014/main" id="{E1CA3E86-1A17-495A-B5E0-5026D0B58B98}"/>
                  </a:ext>
                </a:extLst>
              </p:cNvPr>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2" name="Freeform 19">
                <a:extLst>
                  <a:ext uri="{FF2B5EF4-FFF2-40B4-BE49-F238E27FC236}">
                    <a16:creationId xmlns:a16="http://schemas.microsoft.com/office/drawing/2014/main" id="{A5E10854-67CC-4B24-ACA7-EC3AD49952BA}"/>
                  </a:ext>
                </a:extLst>
              </p:cNvPr>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3" name="Freeform 20">
                <a:extLst>
                  <a:ext uri="{FF2B5EF4-FFF2-40B4-BE49-F238E27FC236}">
                    <a16:creationId xmlns:a16="http://schemas.microsoft.com/office/drawing/2014/main" id="{48083E49-1BFB-4CB6-B9A9-8511CF584DBC}"/>
                  </a:ext>
                </a:extLst>
              </p:cNvPr>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4" name="Freeform 21">
                <a:extLst>
                  <a:ext uri="{FF2B5EF4-FFF2-40B4-BE49-F238E27FC236}">
                    <a16:creationId xmlns:a16="http://schemas.microsoft.com/office/drawing/2014/main" id="{F3449A48-70B2-4EB3-80A7-540979A9DCF8}"/>
                  </a:ext>
                </a:extLst>
              </p:cNvPr>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5" name="Freeform 22">
                <a:extLst>
                  <a:ext uri="{FF2B5EF4-FFF2-40B4-BE49-F238E27FC236}">
                    <a16:creationId xmlns:a16="http://schemas.microsoft.com/office/drawing/2014/main" id="{766AF14D-1045-4B04-AA20-FD8F2DC7B685}"/>
                  </a:ext>
                </a:extLst>
              </p:cNvPr>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6" name="Freeform 23">
                <a:extLst>
                  <a:ext uri="{FF2B5EF4-FFF2-40B4-BE49-F238E27FC236}">
                    <a16:creationId xmlns:a16="http://schemas.microsoft.com/office/drawing/2014/main" id="{4B5F1AAE-61EF-4E9B-8774-CB3C6469ECF3}"/>
                  </a:ext>
                </a:extLst>
              </p:cNvPr>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88" name="Freeform 24">
              <a:extLst>
                <a:ext uri="{FF2B5EF4-FFF2-40B4-BE49-F238E27FC236}">
                  <a16:creationId xmlns:a16="http://schemas.microsoft.com/office/drawing/2014/main" id="{02A2356D-E9C5-451A-9AAE-6623D3A9F52E}"/>
                </a:ext>
              </a:extLst>
            </p:cNvPr>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89" name="Freeform 25">
              <a:extLst>
                <a:ext uri="{FF2B5EF4-FFF2-40B4-BE49-F238E27FC236}">
                  <a16:creationId xmlns:a16="http://schemas.microsoft.com/office/drawing/2014/main" id="{FEFEA439-77BC-4BF7-AC91-D10E03B6E98F}"/>
                </a:ext>
              </a:extLst>
            </p:cNvPr>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0" name="Oval 189">
              <a:extLst>
                <a:ext uri="{FF2B5EF4-FFF2-40B4-BE49-F238E27FC236}">
                  <a16:creationId xmlns:a16="http://schemas.microsoft.com/office/drawing/2014/main" id="{D3BD90E6-7D8C-41AA-A3EE-D81736B37737}"/>
                </a:ext>
              </a:extLst>
            </p:cNvPr>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1" name="Oval 190">
              <a:extLst>
                <a:ext uri="{FF2B5EF4-FFF2-40B4-BE49-F238E27FC236}">
                  <a16:creationId xmlns:a16="http://schemas.microsoft.com/office/drawing/2014/main" id="{712D7D46-760F-4E2E-AA8C-DFF8D13F029B}"/>
                </a:ext>
              </a:extLst>
            </p:cNvPr>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2" name="Oval 191">
              <a:extLst>
                <a:ext uri="{FF2B5EF4-FFF2-40B4-BE49-F238E27FC236}">
                  <a16:creationId xmlns:a16="http://schemas.microsoft.com/office/drawing/2014/main" id="{157D15D5-7187-4D1B-9DB6-5D7A81AF33A1}"/>
                </a:ext>
              </a:extLst>
            </p:cNvPr>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3" name="Oval 192">
              <a:extLst>
                <a:ext uri="{FF2B5EF4-FFF2-40B4-BE49-F238E27FC236}">
                  <a16:creationId xmlns:a16="http://schemas.microsoft.com/office/drawing/2014/main" id="{9714E8E8-3EA8-444A-ADB7-7005584B5A80}"/>
                </a:ext>
              </a:extLst>
            </p:cNvPr>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4" name="Oval 193">
              <a:extLst>
                <a:ext uri="{FF2B5EF4-FFF2-40B4-BE49-F238E27FC236}">
                  <a16:creationId xmlns:a16="http://schemas.microsoft.com/office/drawing/2014/main" id="{90F061DF-C463-400F-B282-17D36945E19D}"/>
                </a:ext>
              </a:extLst>
            </p:cNvPr>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5" name="Oval 194">
              <a:extLst>
                <a:ext uri="{FF2B5EF4-FFF2-40B4-BE49-F238E27FC236}">
                  <a16:creationId xmlns:a16="http://schemas.microsoft.com/office/drawing/2014/main" id="{3DA993D3-8FC3-4C9C-B246-D5DA83729FBC}"/>
                </a:ext>
              </a:extLst>
            </p:cNvPr>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96" name="Group 195">
              <a:extLst>
                <a:ext uri="{FF2B5EF4-FFF2-40B4-BE49-F238E27FC236}">
                  <a16:creationId xmlns:a16="http://schemas.microsoft.com/office/drawing/2014/main" id="{2EAAAA80-6AA6-4B88-BA17-08747220D32C}"/>
                </a:ext>
              </a:extLst>
            </p:cNvPr>
            <p:cNvGrpSpPr/>
            <p:nvPr/>
          </p:nvGrpSpPr>
          <p:grpSpPr>
            <a:xfrm>
              <a:off x="6075676" y="3678719"/>
              <a:ext cx="1914389" cy="488333"/>
              <a:chOff x="6054188" y="4906626"/>
              <a:chExt cx="1914389" cy="554225"/>
            </a:xfrm>
          </p:grpSpPr>
          <p:cxnSp>
            <p:nvCxnSpPr>
              <p:cNvPr id="197" name="Straight Connector 196">
                <a:extLst>
                  <a:ext uri="{FF2B5EF4-FFF2-40B4-BE49-F238E27FC236}">
                    <a16:creationId xmlns:a16="http://schemas.microsoft.com/office/drawing/2014/main" id="{5B4160A7-240A-45FD-9764-7E48B26F4450}"/>
                  </a:ext>
                </a:extLst>
              </p:cNvPr>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6B18EE-B924-4C1C-B382-F81668C1909A}"/>
                  </a:ext>
                </a:extLst>
              </p:cNvPr>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41E2E2-793A-415B-8302-FF2E6094B068}"/>
                  </a:ext>
                </a:extLst>
              </p:cNvPr>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223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42AB-BECB-4382-8FA2-11515BBC252A}"/>
              </a:ext>
            </a:extLst>
          </p:cNvPr>
          <p:cNvSpPr>
            <a:spLocks noGrp="1"/>
          </p:cNvSpPr>
          <p:nvPr>
            <p:ph type="title" idx="4294967295"/>
          </p:nvPr>
        </p:nvSpPr>
        <p:spPr>
          <a:xfrm>
            <a:off x="3130550" y="3133534"/>
            <a:ext cx="5930900" cy="590931"/>
          </a:xfrm>
        </p:spPr>
        <p:txBody>
          <a:bodyPr/>
          <a:lstStyle/>
          <a:p>
            <a:pPr algn="ctr"/>
            <a:r>
              <a:rPr lang="en-IN" dirty="0"/>
              <a:t>Artificial Intelligence</a:t>
            </a:r>
          </a:p>
        </p:txBody>
      </p:sp>
      <p:sp>
        <p:nvSpPr>
          <p:cNvPr id="3" name="Rectangle 2">
            <a:extLst>
              <a:ext uri="{FF2B5EF4-FFF2-40B4-BE49-F238E27FC236}">
                <a16:creationId xmlns:a16="http://schemas.microsoft.com/office/drawing/2014/main" id="{E11E0DB0-042B-4979-9CDD-7D5FB2D6019B}"/>
              </a:ext>
            </a:extLst>
          </p:cNvPr>
          <p:cNvSpPr/>
          <p:nvPr/>
        </p:nvSpPr>
        <p:spPr>
          <a:xfrm>
            <a:off x="0" y="6267069"/>
            <a:ext cx="12192000" cy="5909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4" name="Graphic 3" descr="Brain">
            <a:extLst>
              <a:ext uri="{FF2B5EF4-FFF2-40B4-BE49-F238E27FC236}">
                <a16:creationId xmlns:a16="http://schemas.microsoft.com/office/drawing/2014/main" id="{F363FD2C-A33F-4857-A428-55EABF76A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498" y="3603108"/>
            <a:ext cx="2785318" cy="2785318"/>
          </a:xfrm>
          <a:prstGeom prst="rect">
            <a:avLst/>
          </a:prstGeom>
        </p:spPr>
      </p:pic>
    </p:spTree>
    <p:extLst>
      <p:ext uri="{BB962C8B-B14F-4D97-AF65-F5344CB8AC3E}">
        <p14:creationId xmlns:p14="http://schemas.microsoft.com/office/powerpoint/2010/main" val="326431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1028" y="823175"/>
            <a:ext cx="11315700" cy="4876800"/>
          </a:xfrm>
          <a:prstGeom prst="rect">
            <a:avLst/>
          </a:prstGeom>
        </p:spPr>
      </p:pic>
      <p:sp>
        <p:nvSpPr>
          <p:cNvPr id="4" name="TextBox 3"/>
          <p:cNvSpPr txBox="1"/>
          <p:nvPr/>
        </p:nvSpPr>
        <p:spPr>
          <a:xfrm>
            <a:off x="451028" y="5699975"/>
            <a:ext cx="7109138" cy="261610"/>
          </a:xfrm>
          <a:prstGeom prst="rect">
            <a:avLst/>
          </a:prstGeom>
          <a:noFill/>
        </p:spPr>
        <p:txBody>
          <a:bodyPr wrap="square" rtlCol="0">
            <a:spAutoFit/>
          </a:bodyPr>
          <a:lstStyle/>
          <a:p>
            <a:r>
              <a:rPr lang="en-US" sz="1050" dirty="0"/>
              <a:t>Source – ANDREW NG</a:t>
            </a:r>
          </a:p>
        </p:txBody>
      </p:sp>
      <p:sp>
        <p:nvSpPr>
          <p:cNvPr id="6" name="Rectangle 6">
            <a:extLst>
              <a:ext uri="{FF2B5EF4-FFF2-40B4-BE49-F238E27FC236}">
                <a16:creationId xmlns:a16="http://schemas.microsoft.com/office/drawing/2014/main" id="{EB02A03B-5429-4BEF-B95C-165599601FE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90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31</a:t>
            </a:fld>
            <a:endParaRPr lang="en-US"/>
          </a:p>
        </p:txBody>
      </p:sp>
      <p:sp>
        <p:nvSpPr>
          <p:cNvPr id="16" name="Content Placeholder 15"/>
          <p:cNvSpPr>
            <a:spLocks noGrp="1"/>
          </p:cNvSpPr>
          <p:nvPr>
            <p:ph idx="18"/>
          </p:nvPr>
        </p:nvSpPr>
        <p:spPr/>
        <p:txBody>
          <a:bodyPr/>
          <a:lstStyle/>
          <a:p>
            <a:r>
              <a:rPr lang="en-US" dirty="0"/>
              <a:t>!!</a:t>
            </a:r>
          </a:p>
        </p:txBody>
      </p:sp>
      <p:sp>
        <p:nvSpPr>
          <p:cNvPr id="21" name="Text Placeholder 20"/>
          <p:cNvSpPr>
            <a:spLocks noGrp="1"/>
          </p:cNvSpPr>
          <p:nvPr>
            <p:ph type="body" sz="quarter" idx="19"/>
          </p:nvPr>
        </p:nvSpPr>
        <p:spPr>
          <a:xfrm>
            <a:off x="0" y="1749472"/>
            <a:ext cx="5776404" cy="3083921"/>
          </a:xfrm>
        </p:spPr>
        <p:txBody>
          <a:bodyPr/>
          <a:lstStyle/>
          <a:p>
            <a:r>
              <a:rPr lang="en-US" dirty="0"/>
              <a:t>Point your camera at the menu during your next trip to Taiwan and the restaurant’s selections will magically appear in English via the Google Translate app.</a:t>
            </a:r>
          </a:p>
        </p:txBody>
      </p:sp>
      <p:pic>
        <p:nvPicPr>
          <p:cNvPr id="3074" name="Picture 2" descr="https://cdn-images-1.medium.com/max/1600/1*x8IgnfzPL7iLZHa9Uhy50g.png">
            <a:extLst>
              <a:ext uri="{FF2B5EF4-FFF2-40B4-BE49-F238E27FC236}">
                <a16:creationId xmlns:a16="http://schemas.microsoft.com/office/drawing/2014/main" id="{ED06CB63-6A74-453E-91DC-2DC4F1A9A65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1470" r="11470"/>
          <a:stretch>
            <a:fillRect/>
          </a:stretch>
        </p:blipFill>
        <p:spPr bwMode="auto">
          <a:xfrm>
            <a:off x="5681709" y="0"/>
            <a:ext cx="6510291" cy="685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6FE668-CF55-4AE3-BE18-5C005B1DE0D5}"/>
              </a:ext>
            </a:extLst>
          </p:cNvPr>
          <p:cNvSpPr/>
          <p:nvPr/>
        </p:nvSpPr>
        <p:spPr>
          <a:xfrm>
            <a:off x="91735" y="6203731"/>
            <a:ext cx="6096000" cy="646331"/>
          </a:xfrm>
          <a:prstGeom prst="rect">
            <a:avLst/>
          </a:prstGeom>
        </p:spPr>
        <p:txBody>
          <a:bodyPr>
            <a:spAutoFit/>
          </a:bodyPr>
          <a:lstStyle/>
          <a:p>
            <a:r>
              <a:rPr lang="en-US" dirty="0">
                <a:latin typeface="medium-content-sans-serif-font"/>
              </a:rPr>
              <a:t>Google Translate overlaying English translations on a drink menu in real time using convolutional neural networks.</a:t>
            </a:r>
            <a:endParaRPr lang="en-IN" dirty="0"/>
          </a:p>
        </p:txBody>
      </p:sp>
      <p:sp>
        <p:nvSpPr>
          <p:cNvPr id="6" name="Rectangle 5">
            <a:extLst>
              <a:ext uri="{FF2B5EF4-FFF2-40B4-BE49-F238E27FC236}">
                <a16:creationId xmlns:a16="http://schemas.microsoft.com/office/drawing/2014/main" id="{C8598C15-BF10-4EBA-AEC9-F95DD110D9F7}"/>
              </a:ext>
            </a:extLst>
          </p:cNvPr>
          <p:cNvSpPr/>
          <p:nvPr/>
        </p:nvSpPr>
        <p:spPr>
          <a:xfrm>
            <a:off x="807868" y="5584054"/>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4DF0325-9FB1-4BEE-8A6C-B332D248771D}"/>
                  </a:ext>
                </a:extLst>
              </p14:cNvPr>
              <p14:cNvContentPartPr/>
              <p14:nvPr/>
            </p14:nvContentPartPr>
            <p14:xfrm>
              <a:off x="11341080" y="0"/>
              <a:ext cx="360" cy="360"/>
            </p14:xfrm>
          </p:contentPart>
        </mc:Choice>
        <mc:Fallback xmlns="">
          <p:pic>
            <p:nvPicPr>
              <p:cNvPr id="3" name="Ink 2">
                <a:extLst>
                  <a:ext uri="{FF2B5EF4-FFF2-40B4-BE49-F238E27FC236}">
                    <a16:creationId xmlns:a16="http://schemas.microsoft.com/office/drawing/2014/main" id="{94DF0325-9FB1-4BEE-8A6C-B332D248771D}"/>
                  </a:ext>
                </a:extLst>
              </p:cNvPr>
              <p:cNvPicPr/>
              <p:nvPr/>
            </p:nvPicPr>
            <p:blipFill>
              <a:blip r:embed="rId5"/>
              <a:stretch>
                <a:fillRect/>
              </a:stretch>
            </p:blipFill>
            <p:spPr>
              <a:xfrm>
                <a:off x="11331720" y="-9360"/>
                <a:ext cx="19080" cy="19080"/>
              </a:xfrm>
              <a:prstGeom prst="rect">
                <a:avLst/>
              </a:prstGeom>
            </p:spPr>
          </p:pic>
        </mc:Fallback>
      </mc:AlternateContent>
    </p:spTree>
    <p:extLst>
      <p:ext uri="{BB962C8B-B14F-4D97-AF65-F5344CB8AC3E}">
        <p14:creationId xmlns:p14="http://schemas.microsoft.com/office/powerpoint/2010/main" val="244130645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32</a:t>
            </a:fld>
            <a:endParaRPr lang="en-US"/>
          </a:p>
        </p:txBody>
      </p:sp>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1478092687"/>
              </p:ext>
            </p:extLst>
          </p:nvPr>
        </p:nvGraphicFramePr>
        <p:xfrm>
          <a:off x="932871" y="581125"/>
          <a:ext cx="9904461" cy="265176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800" kern="1200" dirty="0">
                          <a:effectLst/>
                        </a:rPr>
                        <a:t>Predictive maintenance or condition monitoring</a:t>
                      </a:r>
                      <a:endParaRPr lang="en-IN" sz="1800" kern="1200" dirty="0">
                        <a:effectLst/>
                      </a:endParaRPr>
                    </a:p>
                    <a:p>
                      <a:r>
                        <a:rPr lang="en-US" sz="1800" kern="1200" dirty="0">
                          <a:effectLst/>
                        </a:rPr>
                        <a:t>Warranty reserve estimation Propensity to buy</a:t>
                      </a:r>
                      <a:endParaRPr lang="en-IN" sz="1800" kern="1200" dirty="0">
                        <a:effectLst/>
                      </a:endParaRPr>
                    </a:p>
                    <a:p>
                      <a:r>
                        <a:rPr lang="en-US" sz="1800" kern="1200" dirty="0">
                          <a:effectLst/>
                        </a:rPr>
                        <a:t>Demand forecasting</a:t>
                      </a:r>
                      <a:endParaRPr lang="en-IN" sz="1800" kern="1200" dirty="0">
                        <a:effectLst/>
                      </a:endParaRPr>
                    </a:p>
                    <a:p>
                      <a:r>
                        <a:rPr lang="en-US" sz="1800" kern="1200" dirty="0">
                          <a:effectLst/>
                        </a:rPr>
                        <a:t>Process optimization</a:t>
                      </a:r>
                      <a:endParaRPr lang="en-IN" sz="1800" kern="1200" dirty="0">
                        <a:effectLst/>
                      </a:endParaRPr>
                    </a:p>
                    <a:p>
                      <a:r>
                        <a:rPr lang="en-US" sz="1800" kern="1200" dirty="0">
                          <a:effectLst/>
                        </a:rPr>
                        <a:t>Telematics</a:t>
                      </a:r>
                      <a:endParaRPr lang="en-IN" dirty="0"/>
                    </a:p>
                  </a:txBody>
                  <a:tcPr/>
                </a:tc>
                <a:tc>
                  <a:txBody>
                    <a:bodyPr/>
                    <a:lstStyle/>
                    <a:p>
                      <a:r>
                        <a:rPr lang="en-US" dirty="0"/>
                        <a:t>Predictive inventory planning</a:t>
                      </a:r>
                    </a:p>
                    <a:p>
                      <a:r>
                        <a:rPr lang="en-US" dirty="0"/>
                        <a:t>Recommendation engines </a:t>
                      </a:r>
                    </a:p>
                    <a:p>
                      <a:r>
                        <a:rPr lang="en-US" dirty="0"/>
                        <a:t>Upsell and cross-channel marketing</a:t>
                      </a:r>
                    </a:p>
                    <a:p>
                      <a:r>
                        <a:rPr lang="en-US" dirty="0"/>
                        <a:t>Market segmentation and targeting</a:t>
                      </a:r>
                    </a:p>
                    <a:p>
                      <a:r>
                        <a:rPr lang="en-US" dirty="0"/>
                        <a:t>Customer ROI and lifetime value</a:t>
                      </a:r>
                    </a:p>
                  </a:txBody>
                  <a:tcPr/>
                </a:tc>
                <a:tc>
                  <a:txBody>
                    <a:bodyPr/>
                    <a:lstStyle/>
                    <a:p>
                      <a:pPr lvl="0" fontAlgn="base"/>
                      <a:r>
                        <a:rPr lang="en-US" sz="1800" u="none" strike="noStrike" kern="1200" dirty="0">
                          <a:effectLst/>
                        </a:rPr>
                        <a:t>Risk Analytics and Regulations</a:t>
                      </a:r>
                    </a:p>
                    <a:p>
                      <a:pPr lvl="0" fontAlgn="base"/>
                      <a:r>
                        <a:rPr lang="en-US" sz="1800" u="none" strike="noStrike" kern="1200" dirty="0">
                          <a:effectLst/>
                        </a:rPr>
                        <a:t>Customer Segmentation</a:t>
                      </a:r>
                      <a:endParaRPr lang="en-IN" sz="1800" u="none" strike="noStrike" kern="1200" dirty="0">
                        <a:effectLst/>
                      </a:endParaRPr>
                    </a:p>
                    <a:p>
                      <a:pPr lvl="0" fontAlgn="base"/>
                      <a:r>
                        <a:rPr lang="en-US" sz="1800" u="none" strike="noStrike" kern="1200" dirty="0">
                          <a:effectLst/>
                        </a:rPr>
                        <a:t>Cross-selling and up-selling</a:t>
                      </a:r>
                      <a:endParaRPr lang="en-IN" sz="1800" u="none" strike="noStrike" kern="1200" dirty="0">
                        <a:effectLst/>
                      </a:endParaRPr>
                    </a:p>
                    <a:p>
                      <a:pPr lvl="0" fontAlgn="base"/>
                      <a:r>
                        <a:rPr lang="en-US" sz="1800" u="none" strike="noStrike" kern="1200" dirty="0">
                          <a:effectLst/>
                        </a:rPr>
                        <a:t>Sales and marketing campaign management</a:t>
                      </a:r>
                      <a:endParaRPr lang="en-IN" sz="1800" u="none" strike="noStrike" kern="1200" dirty="0">
                        <a:effectLst/>
                      </a:endParaRPr>
                    </a:p>
                    <a:p>
                      <a:pPr lvl="0" fontAlgn="base"/>
                      <a:r>
                        <a:rPr lang="en-US" sz="1800" u="none" strike="noStrike" kern="1200" dirty="0">
                          <a:effectLst/>
                        </a:rPr>
                        <a:t>Credit worthiness evaluation</a:t>
                      </a:r>
                      <a:endParaRPr lang="en-IN" sz="1800" u="none" strike="noStrike" kern="1200" dirty="0">
                        <a:effectLst/>
                      </a:endParaRPr>
                    </a:p>
                    <a:p>
                      <a:endParaRPr lang="en-IN" dirty="0"/>
                    </a:p>
                  </a:txBody>
                  <a:tcPr/>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2146541647"/>
              </p:ext>
            </p:extLst>
          </p:nvPr>
        </p:nvGraphicFramePr>
        <p:xfrm>
          <a:off x="932871" y="3412071"/>
          <a:ext cx="9904461" cy="320040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800" kern="1200" dirty="0">
                          <a:solidFill>
                            <a:schemeClr val="dk1"/>
                          </a:solidFill>
                          <a:effectLst/>
                          <a:latin typeface="+mn-lt"/>
                          <a:ea typeface="+mn-ea"/>
                          <a:cs typeface="+mn-cs"/>
                        </a:rPr>
                        <a:t>Aircraft scheduling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Dynamic pricing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Social media — consumer feedback and interaction analysis</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Customer complaint</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resolution</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Traffic patterns and</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congestion management </a:t>
                      </a:r>
                      <a:endParaRPr lang="en-IN" dirty="0"/>
                    </a:p>
                  </a:txBody>
                  <a:tcPr/>
                </a:tc>
                <a:tc>
                  <a:txBody>
                    <a:bodyPr/>
                    <a:lstStyle/>
                    <a:p>
                      <a:r>
                        <a:rPr lang="en-US" dirty="0"/>
                        <a:t>Alerts and diagnostics from real-time patient data </a:t>
                      </a:r>
                    </a:p>
                    <a:p>
                      <a:r>
                        <a:rPr lang="en-US" dirty="0"/>
                        <a:t>Disease identification and risk stratification </a:t>
                      </a:r>
                    </a:p>
                    <a:p>
                      <a:r>
                        <a:rPr lang="en-US" dirty="0"/>
                        <a:t>Patient triage optimization Proactive health management Healthcare provider sentiment analysis </a:t>
                      </a:r>
                    </a:p>
                  </a:txBody>
                  <a:tcPr/>
                </a:tc>
                <a:tc>
                  <a:txBody>
                    <a:bodyPr/>
                    <a:lstStyle/>
                    <a:p>
                      <a:pPr lvl="0" fontAlgn="base"/>
                      <a:r>
                        <a:rPr lang="en-US" sz="1800" u="none" strike="noStrike" kern="1200" dirty="0">
                          <a:effectLst/>
                        </a:rPr>
                        <a:t>Power usage analytics</a:t>
                      </a:r>
                    </a:p>
                    <a:p>
                      <a:pPr lvl="0" fontAlgn="base"/>
                      <a:r>
                        <a:rPr lang="en-US" sz="1800" u="none" strike="noStrike" kern="1200" dirty="0">
                          <a:effectLst/>
                        </a:rPr>
                        <a:t>Seismic data processing</a:t>
                      </a:r>
                    </a:p>
                    <a:p>
                      <a:pPr lvl="0" fontAlgn="base"/>
                      <a:r>
                        <a:rPr lang="en-US" sz="1800" u="none" strike="noStrike" kern="1200" dirty="0">
                          <a:effectLst/>
                        </a:rPr>
                        <a:t>Carbon emissions and trading</a:t>
                      </a:r>
                    </a:p>
                    <a:p>
                      <a:pPr lvl="0" fontAlgn="base"/>
                      <a:r>
                        <a:rPr lang="en-US" sz="1800" u="none" strike="noStrike" kern="1200" dirty="0">
                          <a:effectLst/>
                        </a:rPr>
                        <a:t>Customer-specific pricing</a:t>
                      </a:r>
                    </a:p>
                    <a:p>
                      <a:pPr lvl="0" fontAlgn="base"/>
                      <a:r>
                        <a:rPr lang="en-US" sz="1800" u="none" strike="noStrike" kern="1200" dirty="0">
                          <a:effectLst/>
                        </a:rPr>
                        <a:t>Smart grid management</a:t>
                      </a:r>
                    </a:p>
                    <a:p>
                      <a:pPr lvl="0" fontAlgn="base"/>
                      <a:r>
                        <a:rPr lang="en-US" sz="1800" u="none" strike="noStrike" kern="1200" dirty="0">
                          <a:effectLst/>
                        </a:rPr>
                        <a:t>Energy demand and supply optimization</a:t>
                      </a:r>
                      <a:endParaRPr lang="en-IN"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tradyne">
            <a:hlinkClick r:id="" action="ppaction://media"/>
            <a:extLst>
              <a:ext uri="{FF2B5EF4-FFF2-40B4-BE49-F238E27FC236}">
                <a16:creationId xmlns:a16="http://schemas.microsoft.com/office/drawing/2014/main" id="{655254E8-2752-4787-9091-218DB004A6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21005" y="1013951"/>
            <a:ext cx="8961459" cy="5040620"/>
          </a:xfrm>
        </p:spPr>
      </p:pic>
      <p:sp>
        <p:nvSpPr>
          <p:cNvPr id="4" name="Rectangle 3">
            <a:extLst>
              <a:ext uri="{FF2B5EF4-FFF2-40B4-BE49-F238E27FC236}">
                <a16:creationId xmlns:a16="http://schemas.microsoft.com/office/drawing/2014/main" id="{C62D5BAA-F959-4539-9E68-F1912E13F9EC}"/>
              </a:ext>
            </a:extLst>
          </p:cNvPr>
          <p:cNvSpPr/>
          <p:nvPr/>
        </p:nvSpPr>
        <p:spPr>
          <a:xfrm>
            <a:off x="314325" y="2918936"/>
            <a:ext cx="280668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Georgia" panose="02040502050405020303" pitchFamily="18" charset="0"/>
                <a:ea typeface="+mn-ea"/>
                <a:cs typeface="+mn-cs"/>
              </a:rPr>
              <a:t>Netradyne’s</a:t>
            </a:r>
            <a:r>
              <a:rPr kumimoji="0"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Georgia" panose="02040502050405020303" pitchFamily="18" charset="0"/>
                <a:ea typeface="+mn-ea"/>
                <a:cs typeface="+mn-cs"/>
              </a:rPr>
              <a:t>Driveri</a:t>
            </a:r>
            <a:r>
              <a:rPr kumimoji="0"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a powerful camera that analyses driving patterns and can help determine the cause of an accident. The soap-bar-sized device is attached to a vehicle’s rear-view mirror and rests on the inside of the windscreen, pointing towards the road.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F18BA6F-898B-43B1-8CAC-899CDF25DF63}"/>
              </a:ext>
            </a:extLst>
          </p:cNvPr>
          <p:cNvSpPr txBox="1"/>
          <p:nvPr/>
        </p:nvSpPr>
        <p:spPr>
          <a:xfrm>
            <a:off x="314325" y="1714500"/>
            <a:ext cx="34575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err="1">
                <a:ln>
                  <a:noFill/>
                </a:ln>
                <a:solidFill>
                  <a:prstClr val="black"/>
                </a:solidFill>
                <a:effectLst/>
                <a:uLnTx/>
                <a:uFillTx/>
                <a:latin typeface="Calibri" panose="020F0502020204030204"/>
                <a:ea typeface="+mn-ea"/>
                <a:cs typeface="+mn-cs"/>
              </a:rPr>
              <a:t>Netradyne</a:t>
            </a:r>
            <a:endParaRPr kumimoji="0" lang="en-IN"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extLst>
              <p:ext uri="{D42A27DB-BD31-4B8C-83A1-F6EECF244321}">
                <p14:modId xmlns:p14="http://schemas.microsoft.com/office/powerpoint/2010/main" val="755238225"/>
              </p:ext>
            </p:extLst>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3" name="Title 2">
            <a:extLst>
              <a:ext uri="{FF2B5EF4-FFF2-40B4-BE49-F238E27FC236}">
                <a16:creationId xmlns:a16="http://schemas.microsoft.com/office/drawing/2014/main" id="{4EB65A00-88B9-48DF-8B89-BF63E7E1A7D8}"/>
              </a:ext>
            </a:extLst>
          </p:cNvPr>
          <p:cNvSpPr txBox="1">
            <a:spLocks/>
          </p:cNvSpPr>
          <p:nvPr/>
        </p:nvSpPr>
        <p:spPr>
          <a:xfrm>
            <a:off x="517235" y="64485"/>
            <a:ext cx="9460345" cy="8196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Programming Languages - </a:t>
            </a:r>
            <a:endParaRPr lang="en-IN" dirty="0"/>
          </a:p>
        </p:txBody>
      </p:sp>
    </p:spTree>
    <p:extLst>
      <p:ext uri="{BB962C8B-B14F-4D97-AF65-F5344CB8AC3E}">
        <p14:creationId xmlns:p14="http://schemas.microsoft.com/office/powerpoint/2010/main" val="4260038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b="1"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4648200" y="1393244"/>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094532"/>
            <a:ext cx="12192000" cy="3763468"/>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02822" y="3328612"/>
            <a:ext cx="1941786" cy="1815882"/>
          </a:xfrm>
          <a:prstGeom prst="rect">
            <a:avLst/>
          </a:prstGeom>
          <a:noFill/>
        </p:spPr>
        <p:txBody>
          <a:bodyPr wrap="square" rtlCol="0">
            <a:spAutoFit/>
          </a:bodyPr>
          <a:lstStyle/>
          <a:p>
            <a:pPr algn="ctr"/>
            <a:r>
              <a:rPr lang="en-US" sz="2800" b="1" dirty="0">
                <a:solidFill>
                  <a:schemeClr val="bg1"/>
                </a:solidFill>
              </a:rPr>
              <a:t>The Math behind</a:t>
            </a:r>
          </a:p>
          <a:p>
            <a:pPr algn="ctr"/>
            <a:r>
              <a:rPr lang="en-US" sz="2800" b="1" dirty="0">
                <a:solidFill>
                  <a:schemeClr val="bg1"/>
                </a:solidFill>
              </a:rPr>
              <a:t>Machine Learning</a:t>
            </a:r>
          </a:p>
        </p:txBody>
      </p:sp>
      <p:sp>
        <p:nvSpPr>
          <p:cNvPr id="39" name="TextBox 38"/>
          <p:cNvSpPr txBox="1"/>
          <p:nvPr/>
        </p:nvSpPr>
        <p:spPr>
          <a:xfrm>
            <a:off x="2367470" y="5493936"/>
            <a:ext cx="1941786" cy="923330"/>
          </a:xfrm>
          <a:prstGeom prst="rect">
            <a:avLst/>
          </a:prstGeom>
          <a:noFill/>
        </p:spPr>
        <p:txBody>
          <a:bodyPr wrap="square" rtlCol="0">
            <a:spAutoFit/>
          </a:bodyPr>
          <a:lstStyle/>
          <a:p>
            <a:pPr algn="ctr"/>
            <a:r>
              <a:rPr lang="en-US" dirty="0">
                <a:solidFill>
                  <a:schemeClr val="bg1"/>
                </a:solidFill>
              </a:rPr>
              <a:t>Probabilistic Theory, Statistics and Linear Algebra</a:t>
            </a:r>
          </a:p>
        </p:txBody>
      </p:sp>
      <p:sp>
        <p:nvSpPr>
          <p:cNvPr id="48" name="TextBox 47"/>
          <p:cNvSpPr txBox="1"/>
          <p:nvPr/>
        </p:nvSpPr>
        <p:spPr>
          <a:xfrm>
            <a:off x="2131297" y="1087561"/>
            <a:ext cx="2584518" cy="1384995"/>
          </a:xfrm>
          <a:prstGeom prst="rect">
            <a:avLst/>
          </a:prstGeom>
          <a:noFill/>
        </p:spPr>
        <p:txBody>
          <a:bodyPr wrap="square" rtlCol="0">
            <a:spAutoFit/>
          </a:bodyPr>
          <a:lstStyle/>
          <a:p>
            <a:pPr algn="ctr"/>
            <a:r>
              <a:rPr lang="en-US" sz="2800" b="1" dirty="0">
                <a:solidFill>
                  <a:schemeClr val="tx1">
                    <a:lumMod val="75000"/>
                    <a:lumOff val="25000"/>
                  </a:schemeClr>
                </a:solidFill>
              </a:rPr>
              <a:t>Programming and</a:t>
            </a:r>
          </a:p>
          <a:p>
            <a:pPr algn="ctr"/>
            <a:r>
              <a:rPr lang="en-US" sz="2800" b="1" dirty="0">
                <a:solidFill>
                  <a:schemeClr val="tx1">
                    <a:lumMod val="75000"/>
                    <a:lumOff val="25000"/>
                  </a:schemeClr>
                </a:solidFill>
              </a:rPr>
              <a:t>Tools</a:t>
            </a:r>
          </a:p>
        </p:txBody>
      </p:sp>
      <p:sp>
        <p:nvSpPr>
          <p:cNvPr id="16" name="Freeform 15"/>
          <p:cNvSpPr/>
          <p:nvPr/>
        </p:nvSpPr>
        <p:spPr>
          <a:xfrm>
            <a:off x="4625865" y="1206433"/>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85742" y="3503723"/>
            <a:ext cx="1448858" cy="1317143"/>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18393" y="3827191"/>
              <a:ext cx="863278" cy="421782"/>
            </a:xfrm>
            <a:prstGeom prst="rect">
              <a:avLst/>
            </a:prstGeom>
            <a:noFill/>
          </p:spPr>
          <p:txBody>
            <a:bodyPr wrap="square" rtlCol="0" anchor="ctr">
              <a:spAutoFit/>
            </a:bodyPr>
            <a:lstStyle/>
            <a:p>
              <a:pPr algn="ctr"/>
              <a:r>
                <a:rPr lang="en-US" sz="4000" b="1" dirty="0">
                  <a:solidFill>
                    <a:schemeClr val="bg1"/>
                  </a:solidFill>
                </a:rPr>
                <a:t>70%</a:t>
              </a:r>
            </a:p>
          </p:txBody>
        </p:sp>
      </p:grpSp>
      <p:sp>
        <p:nvSpPr>
          <p:cNvPr id="3" name="Title 2"/>
          <p:cNvSpPr>
            <a:spLocks noGrp="1"/>
          </p:cNvSpPr>
          <p:nvPr>
            <p:ph type="title"/>
          </p:nvPr>
        </p:nvSpPr>
        <p:spPr>
          <a:xfrm>
            <a:off x="218090" y="176036"/>
            <a:ext cx="8229600" cy="639762"/>
          </a:xfrm>
        </p:spPr>
        <p:txBody>
          <a:bodyPr>
            <a:normAutofit fontScale="90000"/>
          </a:bodyPr>
          <a:lstStyle/>
          <a:p>
            <a:r>
              <a:rPr lang="en-US" b="1" dirty="0">
                <a:solidFill>
                  <a:schemeClr val="tx1">
                    <a:lumMod val="65000"/>
                    <a:lumOff val="35000"/>
                  </a:schemeClr>
                </a:solidFill>
              </a:rPr>
              <a:t>What to learn in machine Learning?</a:t>
            </a:r>
          </a:p>
        </p:txBody>
      </p:sp>
      <p:sp>
        <p:nvSpPr>
          <p:cNvPr id="32" name="TextBox 31"/>
          <p:cNvSpPr txBox="1"/>
          <p:nvPr/>
        </p:nvSpPr>
        <p:spPr>
          <a:xfrm>
            <a:off x="2072909" y="2375758"/>
            <a:ext cx="2401612" cy="369332"/>
          </a:xfrm>
          <a:prstGeom prst="rect">
            <a:avLst/>
          </a:prstGeom>
          <a:noFill/>
        </p:spPr>
        <p:txBody>
          <a:bodyPr wrap="square" rtlCol="0">
            <a:spAutoFit/>
          </a:bodyPr>
          <a:lstStyle/>
          <a:p>
            <a:pPr algn="ctr"/>
            <a:r>
              <a:rPr lang="en-US" dirty="0">
                <a:solidFill>
                  <a:schemeClr val="tx1">
                    <a:lumMod val="75000"/>
                    <a:lumOff val="25000"/>
                  </a:schemeClr>
                </a:solidFill>
              </a:rPr>
              <a:t>Python/R, spark etc.</a:t>
            </a:r>
          </a:p>
        </p:txBody>
      </p:sp>
      <p:grpSp>
        <p:nvGrpSpPr>
          <p:cNvPr id="34" name="Group 33"/>
          <p:cNvGrpSpPr/>
          <p:nvPr/>
        </p:nvGrpSpPr>
        <p:grpSpPr>
          <a:xfrm>
            <a:off x="8649486" y="1206501"/>
            <a:ext cx="1448858" cy="1317143"/>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18393" y="3487403"/>
              <a:ext cx="863278" cy="421782"/>
            </a:xfrm>
            <a:prstGeom prst="rect">
              <a:avLst/>
            </a:prstGeom>
            <a:noFill/>
          </p:spPr>
          <p:txBody>
            <a:bodyPr wrap="square" rtlCol="0" anchor="ctr">
              <a:spAutoFit/>
            </a:bodyPr>
            <a:lstStyle/>
            <a:p>
              <a:pPr algn="ctr"/>
              <a:r>
                <a:rPr lang="en-US" sz="4000" b="1" dirty="0">
                  <a:solidFill>
                    <a:schemeClr val="tx1">
                      <a:lumMod val="75000"/>
                      <a:lumOff val="25000"/>
                    </a:schemeClr>
                  </a:solidFill>
                </a:rPr>
                <a:t>30%</a:t>
              </a:r>
            </a:p>
          </p:txBody>
        </p:sp>
      </p:grpSp>
    </p:spTree>
    <p:extLst>
      <p:ext uri="{BB962C8B-B14F-4D97-AF65-F5344CB8AC3E}">
        <p14:creationId xmlns:p14="http://schemas.microsoft.com/office/powerpoint/2010/main" val="894261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750" y="2667000"/>
            <a:ext cx="12192000"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803229" y="1373313"/>
            <a:ext cx="2934321" cy="5044966"/>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988819" y="3178353"/>
            <a:ext cx="507816" cy="507816"/>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3" name="TextBox 22"/>
            <p:cNvSpPr txBox="1"/>
            <p:nvPr/>
          </p:nvSpPr>
          <p:spPr>
            <a:xfrm>
              <a:off x="3389586" y="3474065"/>
              <a:ext cx="536028" cy="389850"/>
            </a:xfrm>
            <a:prstGeom prst="rect">
              <a:avLst/>
            </a:prstGeom>
            <a:noFill/>
          </p:spPr>
          <p:txBody>
            <a:bodyPr wrap="square" rtlCol="0">
              <a:spAutoFit/>
            </a:bodyPr>
            <a:lstStyle/>
            <a:p>
              <a:pPr algn="ctr"/>
              <a:endParaRPr lang="en-US" b="1" dirty="0">
                <a:solidFill>
                  <a:srgbClr val="007BDD"/>
                </a:solidFill>
              </a:endParaRPr>
            </a:p>
          </p:txBody>
        </p:sp>
      </p:grpSp>
      <p:sp>
        <p:nvSpPr>
          <p:cNvPr id="21" name="Oval 20"/>
          <p:cNvSpPr/>
          <p:nvPr/>
        </p:nvSpPr>
        <p:spPr>
          <a:xfrm>
            <a:off x="5168047" y="482128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8" name="Oval 17"/>
          <p:cNvSpPr/>
          <p:nvPr/>
        </p:nvSpPr>
        <p:spPr>
          <a:xfrm>
            <a:off x="7192690" y="2439185"/>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4" name="Oval 13"/>
          <p:cNvSpPr/>
          <p:nvPr/>
        </p:nvSpPr>
        <p:spPr>
          <a:xfrm>
            <a:off x="6870722" y="144580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1" name="Oval 10"/>
          <p:cNvSpPr/>
          <p:nvPr/>
        </p:nvSpPr>
        <p:spPr>
          <a:xfrm>
            <a:off x="5436891" y="135619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4" name="TextBox 23"/>
          <p:cNvSpPr txBox="1"/>
          <p:nvPr/>
        </p:nvSpPr>
        <p:spPr>
          <a:xfrm>
            <a:off x="2895600" y="3252574"/>
            <a:ext cx="1941786" cy="923330"/>
          </a:xfrm>
          <a:prstGeom prst="rect">
            <a:avLst/>
          </a:prstGeom>
          <a:noFill/>
        </p:spPr>
        <p:txBody>
          <a:bodyPr wrap="square" rtlCol="0">
            <a:spAutoFit/>
          </a:bodyPr>
          <a:lstStyle/>
          <a:p>
            <a:pPr algn="ctr"/>
            <a:r>
              <a:rPr lang="en-US" dirty="0">
                <a:solidFill>
                  <a:schemeClr val="bg1"/>
                </a:solidFill>
              </a:rPr>
              <a:t>Optimization, boosting Techniques</a:t>
            </a:r>
          </a:p>
        </p:txBody>
      </p:sp>
      <p:sp>
        <p:nvSpPr>
          <p:cNvPr id="25" name="TextBox 24"/>
          <p:cNvSpPr txBox="1"/>
          <p:nvPr/>
        </p:nvSpPr>
        <p:spPr>
          <a:xfrm>
            <a:off x="3116318" y="4971015"/>
            <a:ext cx="1941786" cy="923330"/>
          </a:xfrm>
          <a:prstGeom prst="rect">
            <a:avLst/>
          </a:prstGeom>
          <a:noFill/>
        </p:spPr>
        <p:txBody>
          <a:bodyPr wrap="square" rtlCol="0">
            <a:spAutoFit/>
          </a:bodyPr>
          <a:lstStyle/>
          <a:p>
            <a:pPr algn="ctr"/>
            <a:r>
              <a:rPr lang="en-US" dirty="0">
                <a:solidFill>
                  <a:schemeClr val="bg1"/>
                </a:solidFill>
              </a:rPr>
              <a:t>Math behind Machine Learning Algorithms</a:t>
            </a:r>
          </a:p>
        </p:txBody>
      </p:sp>
      <p:sp>
        <p:nvSpPr>
          <p:cNvPr id="26" name="TextBox 25"/>
          <p:cNvSpPr txBox="1"/>
          <p:nvPr/>
        </p:nvSpPr>
        <p:spPr>
          <a:xfrm>
            <a:off x="7404538" y="4687235"/>
            <a:ext cx="2730062" cy="646331"/>
          </a:xfrm>
          <a:prstGeom prst="rect">
            <a:avLst/>
          </a:prstGeom>
          <a:noFill/>
        </p:spPr>
        <p:txBody>
          <a:bodyPr wrap="square" rtlCol="0">
            <a:spAutoFit/>
          </a:bodyPr>
          <a:lstStyle/>
          <a:p>
            <a:pPr algn="ctr"/>
            <a:r>
              <a:rPr lang="en-US" dirty="0">
                <a:solidFill>
                  <a:schemeClr val="bg1"/>
                </a:solidFill>
              </a:rPr>
              <a:t>Statistics for Data Science</a:t>
            </a:r>
          </a:p>
          <a:p>
            <a:pPr algn="ctr"/>
            <a:endParaRPr lang="en-US" dirty="0">
              <a:solidFill>
                <a:schemeClr val="bg1"/>
              </a:solidFill>
            </a:endParaRPr>
          </a:p>
        </p:txBody>
      </p:sp>
      <p:sp>
        <p:nvSpPr>
          <p:cNvPr id="27" name="TextBox 26"/>
          <p:cNvSpPr txBox="1"/>
          <p:nvPr/>
        </p:nvSpPr>
        <p:spPr>
          <a:xfrm>
            <a:off x="7756864" y="2482334"/>
            <a:ext cx="2934321" cy="369332"/>
          </a:xfrm>
          <a:prstGeom prst="rect">
            <a:avLst/>
          </a:prstGeom>
          <a:solidFill>
            <a:srgbClr val="0070C0"/>
          </a:solidFill>
        </p:spPr>
        <p:txBody>
          <a:bodyPr wrap="square" rtlCol="0">
            <a:spAutoFit/>
          </a:bodyPr>
          <a:lstStyle/>
          <a:p>
            <a:pPr algn="ctr"/>
            <a:r>
              <a:rPr lang="en-US" dirty="0">
                <a:solidFill>
                  <a:schemeClr val="bg1"/>
                </a:solidFill>
              </a:rPr>
              <a:t>Practice, practice &amp; practice</a:t>
            </a:r>
          </a:p>
        </p:txBody>
      </p:sp>
      <p:sp>
        <p:nvSpPr>
          <p:cNvPr id="28" name="TextBox 27"/>
          <p:cNvSpPr txBox="1"/>
          <p:nvPr/>
        </p:nvSpPr>
        <p:spPr>
          <a:xfrm>
            <a:off x="2506717" y="2021549"/>
            <a:ext cx="1941786" cy="369332"/>
          </a:xfrm>
          <a:prstGeom prst="rect">
            <a:avLst/>
          </a:prstGeom>
          <a:noFill/>
        </p:spPr>
        <p:txBody>
          <a:bodyPr wrap="square" rtlCol="0">
            <a:spAutoFit/>
          </a:bodyPr>
          <a:lstStyle/>
          <a:p>
            <a:pPr algn="ctr"/>
            <a:r>
              <a:rPr lang="en-US" dirty="0">
                <a:solidFill>
                  <a:srgbClr val="007BDD"/>
                </a:solidFill>
              </a:rPr>
              <a:t>Handling Big Data</a:t>
            </a:r>
          </a:p>
        </p:txBody>
      </p:sp>
      <p:sp>
        <p:nvSpPr>
          <p:cNvPr id="30" name="TextBox 29"/>
          <p:cNvSpPr txBox="1"/>
          <p:nvPr/>
        </p:nvSpPr>
        <p:spPr>
          <a:xfrm>
            <a:off x="3402724" y="1199115"/>
            <a:ext cx="1941786" cy="646331"/>
          </a:xfrm>
          <a:prstGeom prst="rect">
            <a:avLst/>
          </a:prstGeom>
          <a:noFill/>
        </p:spPr>
        <p:txBody>
          <a:bodyPr wrap="square" rtlCol="0">
            <a:spAutoFit/>
          </a:bodyPr>
          <a:lstStyle/>
          <a:p>
            <a:pPr algn="ctr"/>
            <a:r>
              <a:rPr lang="en-US" dirty="0">
                <a:solidFill>
                  <a:srgbClr val="007BDD"/>
                </a:solidFill>
              </a:rPr>
              <a:t>R/Python for Machine Learning</a:t>
            </a:r>
          </a:p>
        </p:txBody>
      </p:sp>
      <p:sp>
        <p:nvSpPr>
          <p:cNvPr id="31" name="TextBox 30"/>
          <p:cNvSpPr txBox="1"/>
          <p:nvPr/>
        </p:nvSpPr>
        <p:spPr>
          <a:xfrm>
            <a:off x="7454461" y="1167584"/>
            <a:ext cx="3174209" cy="646331"/>
          </a:xfrm>
          <a:prstGeom prst="rect">
            <a:avLst/>
          </a:prstGeom>
          <a:noFill/>
        </p:spPr>
        <p:txBody>
          <a:bodyPr wrap="square" rtlCol="0">
            <a:spAutoFit/>
          </a:bodyPr>
          <a:lstStyle/>
          <a:p>
            <a:pPr algn="ctr"/>
            <a:r>
              <a:rPr lang="en-US" dirty="0">
                <a:solidFill>
                  <a:srgbClr val="007BDD"/>
                </a:solidFill>
              </a:rPr>
              <a:t>Packages for Machine Learning – </a:t>
            </a:r>
            <a:r>
              <a:rPr lang="en-US" dirty="0" err="1">
                <a:solidFill>
                  <a:srgbClr val="007BDD"/>
                </a:solidFill>
              </a:rPr>
              <a:t>Tensorflow</a:t>
            </a:r>
            <a:r>
              <a:rPr lang="en-US" dirty="0">
                <a:solidFill>
                  <a:srgbClr val="007BDD"/>
                </a:solidFill>
              </a:rPr>
              <a:t>, </a:t>
            </a:r>
            <a:r>
              <a:rPr lang="en-US" dirty="0" err="1">
                <a:solidFill>
                  <a:srgbClr val="007BDD"/>
                </a:solidFill>
              </a:rPr>
              <a:t>keras</a:t>
            </a:r>
            <a:r>
              <a:rPr lang="en-US" dirty="0">
                <a:solidFill>
                  <a:srgbClr val="007BDD"/>
                </a:solidFill>
              </a:rPr>
              <a:t> etc.</a:t>
            </a:r>
          </a:p>
        </p:txBody>
      </p:sp>
      <p:sp>
        <p:nvSpPr>
          <p:cNvPr id="35" name="Oval 34"/>
          <p:cNvSpPr/>
          <p:nvPr/>
        </p:nvSpPr>
        <p:spPr>
          <a:xfrm>
            <a:off x="6981081" y="4663631"/>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6" name="Oval 35"/>
          <p:cNvSpPr/>
          <p:nvPr/>
        </p:nvSpPr>
        <p:spPr>
          <a:xfrm>
            <a:off x="4459429" y="195528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7" name="Title 2"/>
          <p:cNvSpPr txBox="1">
            <a:spLocks/>
          </p:cNvSpPr>
          <p:nvPr/>
        </p:nvSpPr>
        <p:spPr>
          <a:xfrm>
            <a:off x="0" y="225603"/>
            <a:ext cx="8229600" cy="63976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1">
                    <a:lumMod val="65000"/>
                    <a:lumOff val="35000"/>
                  </a:schemeClr>
                </a:solidFill>
              </a:rPr>
              <a:t>What to learn in Machine Learning?</a:t>
            </a:r>
            <a:endParaRPr lang="en-US" sz="3600" dirty="0">
              <a:solidFill>
                <a:schemeClr val="tx1">
                  <a:lumMod val="65000"/>
                  <a:lumOff val="35000"/>
                </a:schemeClr>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19D7E2-325C-4EE9-8288-053A3A5021C0}"/>
                  </a:ext>
                </a:extLst>
              </p14:cNvPr>
              <p14:cNvContentPartPr/>
              <p14:nvPr/>
            </p14:nvContentPartPr>
            <p14:xfrm>
              <a:off x="2273400" y="800280"/>
              <a:ext cx="6902640" cy="4502160"/>
            </p14:xfrm>
          </p:contentPart>
        </mc:Choice>
        <mc:Fallback xmlns="">
          <p:pic>
            <p:nvPicPr>
              <p:cNvPr id="2" name="Ink 1">
                <a:extLst>
                  <a:ext uri="{FF2B5EF4-FFF2-40B4-BE49-F238E27FC236}">
                    <a16:creationId xmlns:a16="http://schemas.microsoft.com/office/drawing/2014/main" id="{5619D7E2-325C-4EE9-8288-053A3A5021C0}"/>
                  </a:ext>
                </a:extLst>
              </p:cNvPr>
              <p:cNvPicPr/>
              <p:nvPr/>
            </p:nvPicPr>
            <p:blipFill>
              <a:blip r:embed="rId3"/>
              <a:stretch>
                <a:fillRect/>
              </a:stretch>
            </p:blipFill>
            <p:spPr>
              <a:xfrm>
                <a:off x="2264040" y="790920"/>
                <a:ext cx="6921360" cy="4520880"/>
              </a:xfrm>
              <a:prstGeom prst="rect">
                <a:avLst/>
              </a:prstGeom>
            </p:spPr>
          </p:pic>
        </mc:Fallback>
      </mc:AlternateContent>
    </p:spTree>
    <p:extLst>
      <p:ext uri="{BB962C8B-B14F-4D97-AF65-F5344CB8AC3E}">
        <p14:creationId xmlns:p14="http://schemas.microsoft.com/office/powerpoint/2010/main" val="4066375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8E80E-E663-43D2-8067-B9B165DB1573}"/>
              </a:ext>
            </a:extLst>
          </p:cNvPr>
          <p:cNvSpPr>
            <a:spLocks noGrp="1"/>
          </p:cNvSpPr>
          <p:nvPr>
            <p:ph type="ctrTitle"/>
          </p:nvPr>
        </p:nvSpPr>
        <p:spPr/>
        <p:txBody>
          <a:bodyPr/>
          <a:lstStyle/>
          <a:p>
            <a:r>
              <a:rPr lang="en-IN" dirty="0"/>
              <a:t>Machine Learning Techniques</a:t>
            </a:r>
          </a:p>
        </p:txBody>
      </p:sp>
      <p:sp>
        <p:nvSpPr>
          <p:cNvPr id="2" name="Footer Placeholder 1">
            <a:extLst>
              <a:ext uri="{FF2B5EF4-FFF2-40B4-BE49-F238E27FC236}">
                <a16:creationId xmlns:a16="http://schemas.microsoft.com/office/drawing/2014/main" id="{6CFFFBAB-91EB-45AE-BBD7-9707465076B0}"/>
              </a:ext>
            </a:extLst>
          </p:cNvPr>
          <p:cNvSpPr>
            <a:spLocks noGrp="1"/>
          </p:cNvSpPr>
          <p:nvPr>
            <p:ph type="ftr" sz="quarter" idx="11"/>
          </p:nvPr>
        </p:nvSpPr>
        <p:spPr/>
        <p:txBody>
          <a:bodyPr/>
          <a:lstStyle/>
          <a:p>
            <a:r>
              <a:rPr lang="en-US">
                <a:solidFill>
                  <a:srgbClr val="000000">
                    <a:tint val="75000"/>
                  </a:srgbClr>
                </a:solidFill>
              </a:rPr>
              <a:t>Anshu Pandey</a:t>
            </a:r>
          </a:p>
        </p:txBody>
      </p:sp>
      <p:sp>
        <p:nvSpPr>
          <p:cNvPr id="4" name="Content Placeholder 3">
            <a:extLst>
              <a:ext uri="{FF2B5EF4-FFF2-40B4-BE49-F238E27FC236}">
                <a16:creationId xmlns:a16="http://schemas.microsoft.com/office/drawing/2014/main" id="{EDE6CFB4-1A79-4D65-A3EF-8C957B9A2153}"/>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1325267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543569" y="882596"/>
            <a:ext cx="10864660" cy="5418667"/>
            <a:chOff x="543569" y="882596"/>
            <a:chExt cx="10864660" cy="5418667"/>
          </a:xfrm>
        </p:grpSpPr>
        <p:graphicFrame>
          <p:nvGraphicFramePr>
            <p:cNvPr id="3" name="Diagram 2"/>
            <p:cNvGraphicFramePr/>
            <p:nvPr>
              <p:extLst>
                <p:ext uri="{D42A27DB-BD31-4B8C-83A1-F6EECF244321}">
                  <p14:modId xmlns:p14="http://schemas.microsoft.com/office/powerpoint/2010/main" val="2636950694"/>
                </p:ext>
              </p:extLst>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31049" y="132459"/>
            <a:ext cx="10013213" cy="6725541"/>
          </a:xfrm>
          <a:prstGeom prst="rect">
            <a:avLst/>
          </a:prstGeom>
        </p:spPr>
      </p:pic>
      <p:sp>
        <p:nvSpPr>
          <p:cNvPr id="2" name="TextBox 1"/>
          <p:cNvSpPr txBox="1"/>
          <p:nvPr/>
        </p:nvSpPr>
        <p:spPr>
          <a:xfrm>
            <a:off x="1435676" y="1514475"/>
            <a:ext cx="9808585" cy="3477875"/>
          </a:xfrm>
          <a:prstGeom prst="rect">
            <a:avLst/>
          </a:prstGeom>
          <a:solidFill>
            <a:schemeClr val="bg2">
              <a:alpha val="90000"/>
            </a:schemeClr>
          </a:solidFill>
        </p:spPr>
        <p:txBody>
          <a:bodyPr wrap="square" rtlCol="0">
            <a:spAutoFit/>
          </a:bodyPr>
          <a:lstStyle/>
          <a:p>
            <a:endParaRPr lang="en-US" sz="4400" dirty="0"/>
          </a:p>
          <a:p>
            <a:r>
              <a:rPr lang="en-US" sz="4400" b="1" dirty="0"/>
              <a:t>What is Artificial Intelligence?</a:t>
            </a:r>
          </a:p>
          <a:p>
            <a:endParaRPr lang="en-US" sz="4400" dirty="0"/>
          </a:p>
          <a:p>
            <a:r>
              <a:rPr lang="en-US" sz="4400" dirty="0"/>
              <a:t>“The capability of a machine to imitate intelligent human behavior“ </a:t>
            </a:r>
          </a:p>
        </p:txBody>
      </p:sp>
    </p:spTree>
    <p:extLst>
      <p:ext uri="{BB962C8B-B14F-4D97-AF65-F5344CB8AC3E}">
        <p14:creationId xmlns:p14="http://schemas.microsoft.com/office/powerpoint/2010/main" val="978411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757382" y="465665"/>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IN" sz="1800" dirty="0">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endParaRPr lang="en-IN" sz="1800" dirty="0">
              <a:latin typeface="Open Sans" panose="020B0606030504020204" pitchFamily="34" charset="0"/>
              <a:ea typeface="Open Sans" panose="020B0606030504020204" pitchFamily="34" charset="0"/>
              <a:cs typeface="Open Sans" panose="020B0606030504020204" pitchFamily="34" charset="0"/>
            </a:endParaRPr>
          </a:p>
          <a:p>
            <a:r>
              <a:rPr lang="en-IN" sz="1800" dirty="0">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a:buFont typeface="Arial" pitchFamily="34" charset="0"/>
              <a:buNone/>
            </a:pP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3440548" y="3102998"/>
            <a:ext cx="7576951" cy="3121259"/>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636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720436" y="468496"/>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609600" y="1467387"/>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999676" y="2999443"/>
            <a:ext cx="8951972" cy="3158903"/>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extLst>
                <p:ext uri="{D42A27DB-BD31-4B8C-83A1-F6EECF244321}">
                  <p14:modId xmlns:p14="http://schemas.microsoft.com/office/powerpoint/2010/main" val="2731529231"/>
                </p:ext>
              </p:extLst>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11768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E394990B-1801-4E06-B847-52C86AA8C596}"/>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Supervised and Unsupervised Learning</a:t>
            </a:r>
          </a:p>
        </p:txBody>
      </p:sp>
      <p:pic>
        <p:nvPicPr>
          <p:cNvPr id="4" name="Picture 3" descr="A screenshot of a cell phone&#10;&#10;Description automatically generated">
            <a:extLst>
              <a:ext uri="{FF2B5EF4-FFF2-40B4-BE49-F238E27FC236}">
                <a16:creationId xmlns:a16="http://schemas.microsoft.com/office/drawing/2014/main" id="{B9D14C93-D471-46E7-8355-8A1BA5ACCE15}"/>
              </a:ext>
            </a:extLst>
          </p:cNvPr>
          <p:cNvPicPr>
            <a:picLocks noChangeAspect="1"/>
          </p:cNvPicPr>
          <p:nvPr/>
        </p:nvPicPr>
        <p:blipFill rotWithShape="1">
          <a:blip r:embed="rId2">
            <a:extLst>
              <a:ext uri="{28A0092B-C50C-407E-A947-70E740481C1C}">
                <a14:useLocalDpi xmlns:a14="http://schemas.microsoft.com/office/drawing/2010/main" val="0"/>
              </a:ext>
            </a:extLst>
          </a:blip>
          <a:srcRect r="30095" b="26215"/>
          <a:stretch/>
        </p:blipFill>
        <p:spPr>
          <a:xfrm>
            <a:off x="1595319" y="1675227"/>
            <a:ext cx="9001362" cy="4394199"/>
          </a:xfrm>
          <a:prstGeom prst="rect">
            <a:avLst/>
          </a:prstGeom>
        </p:spPr>
      </p:pic>
    </p:spTree>
    <p:extLst>
      <p:ext uri="{BB962C8B-B14F-4D97-AF65-F5344CB8AC3E}">
        <p14:creationId xmlns:p14="http://schemas.microsoft.com/office/powerpoint/2010/main" val="4161604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B7B0C1B-7CF4-403B-B9FB-E8BA66F5F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4020536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7363493" y="3513442"/>
            <a:ext cx="4091709" cy="2710815"/>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794327" y="495762"/>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Reinforcement Learning</a:t>
            </a:r>
          </a:p>
        </p:txBody>
      </p:sp>
    </p:spTree>
    <p:extLst>
      <p:ext uri="{BB962C8B-B14F-4D97-AF65-F5344CB8AC3E}">
        <p14:creationId xmlns:p14="http://schemas.microsoft.com/office/powerpoint/2010/main" val="1544052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50-365F-4A55-AA89-0A6F4EDC74FB}"/>
              </a:ext>
            </a:extLst>
          </p:cNvPr>
          <p:cNvSpPr>
            <a:spLocks noGrp="1"/>
          </p:cNvSpPr>
          <p:nvPr>
            <p:ph type="ctrTitle"/>
          </p:nvPr>
        </p:nvSpPr>
        <p:spPr/>
        <p:txBody>
          <a:bodyPr/>
          <a:lstStyle/>
          <a:p>
            <a:r>
              <a:rPr lang="en-IN" dirty="0"/>
              <a:t>Types of Problems in Machine Learning</a:t>
            </a:r>
          </a:p>
        </p:txBody>
      </p:sp>
      <p:sp>
        <p:nvSpPr>
          <p:cNvPr id="3" name="Content Placeholder 2">
            <a:extLst>
              <a:ext uri="{FF2B5EF4-FFF2-40B4-BE49-F238E27FC236}">
                <a16:creationId xmlns:a16="http://schemas.microsoft.com/office/drawing/2014/main" id="{B13A47AE-E896-4E5F-8719-9EB412CA66A5}"/>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3617641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Supervised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769441"/>
          </a:xfrm>
          <a:prstGeom prst="rect">
            <a:avLst/>
          </a:prstGeom>
          <a:noFill/>
        </p:spPr>
        <p:txBody>
          <a:bodyPr wrap="square" rtlCol="0">
            <a:spAutoFit/>
          </a:bodyPr>
          <a:lstStyle/>
          <a:p>
            <a:r>
              <a:rPr lang="en-US" sz="2800" b="1" dirty="0"/>
              <a:t>Classification </a:t>
            </a:r>
          </a:p>
          <a:p>
            <a:r>
              <a:rPr lang="en-US" sz="1600" dirty="0"/>
              <a:t>(discrete set of possible outcomes)</a:t>
            </a:r>
            <a:endParaRPr lang="en-US" sz="2800" dirty="0"/>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4388184" cy="954107"/>
          </a:xfrm>
          <a:prstGeom prst="rect">
            <a:avLst/>
          </a:prstGeom>
          <a:noFill/>
        </p:spPr>
        <p:txBody>
          <a:bodyPr wrap="square" rtlCol="0">
            <a:spAutoFit/>
          </a:bodyPr>
          <a:lstStyle/>
          <a:p>
            <a:r>
              <a:rPr lang="en-US" sz="2800" b="1" dirty="0"/>
              <a:t>Regression</a:t>
            </a:r>
          </a:p>
          <a:p>
            <a:r>
              <a:rPr lang="en-US" sz="1400" dirty="0"/>
              <a:t>(possible outcome can by any numerical value with in a particular continuous range)</a:t>
            </a:r>
            <a:endParaRPr lang="en-US" sz="3200" dirty="0"/>
          </a:p>
        </p:txBody>
      </p:sp>
      <p:sp>
        <p:nvSpPr>
          <p:cNvPr id="6" name="Rectangle 6">
            <a:extLst>
              <a:ext uri="{FF2B5EF4-FFF2-40B4-BE49-F238E27FC236}">
                <a16:creationId xmlns:a16="http://schemas.microsoft.com/office/drawing/2014/main" id="{5EDD5507-01D4-476E-BED1-CB842D31E69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59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1077218"/>
          </a:xfrm>
          <a:prstGeom prst="rect">
            <a:avLst/>
          </a:prstGeom>
          <a:noFill/>
        </p:spPr>
        <p:txBody>
          <a:bodyPr wrap="square" rtlCol="0">
            <a:spAutoFit/>
          </a:bodyPr>
          <a:lstStyle/>
          <a:p>
            <a:r>
              <a:rPr lang="en-US" sz="2800" b="1" dirty="0"/>
              <a:t>Clustering </a:t>
            </a:r>
          </a:p>
          <a:p>
            <a:r>
              <a:rPr lang="en-US" dirty="0"/>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1077218"/>
          </a:xfrm>
          <a:prstGeom prst="rect">
            <a:avLst/>
          </a:prstGeom>
          <a:noFill/>
        </p:spPr>
        <p:txBody>
          <a:bodyPr wrap="square" rtlCol="0">
            <a:spAutoFit/>
          </a:bodyPr>
          <a:lstStyle/>
          <a:p>
            <a:r>
              <a:rPr lang="en-US" sz="2800" b="1" dirty="0"/>
              <a:t>Anomaly Detection</a:t>
            </a:r>
          </a:p>
          <a:p>
            <a:r>
              <a:rPr lang="en-US" dirty="0"/>
              <a:t>(detecting an anomaly in a general pattern)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5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4447585" cy="1077218"/>
          </a:xfrm>
          <a:prstGeom prst="rect">
            <a:avLst/>
          </a:prstGeom>
          <a:noFill/>
        </p:spPr>
        <p:txBody>
          <a:bodyPr wrap="square" rtlCol="0">
            <a:spAutoFit/>
          </a:bodyPr>
          <a:lstStyle/>
          <a:p>
            <a:r>
              <a:rPr lang="en-US" sz="2800" b="1" dirty="0"/>
              <a:t>Recommendation Systems</a:t>
            </a:r>
          </a:p>
          <a:p>
            <a:r>
              <a:rPr lang="en-US" dirty="0"/>
              <a:t>(profiling of users and items and recommending relevant items to user)</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2" y="5434885"/>
            <a:ext cx="4447585" cy="800219"/>
          </a:xfrm>
          <a:prstGeom prst="rect">
            <a:avLst/>
          </a:prstGeom>
          <a:noFill/>
        </p:spPr>
        <p:txBody>
          <a:bodyPr wrap="square" rtlCol="0">
            <a:spAutoFit/>
          </a:bodyPr>
          <a:lstStyle/>
          <a:p>
            <a:r>
              <a:rPr lang="en-US" sz="2800" b="1" dirty="0"/>
              <a:t>Dimensionality Reduction </a:t>
            </a:r>
          </a:p>
          <a:p>
            <a:r>
              <a:rPr lang="en-US" dirty="0"/>
              <a:t>(Reducing dimensionality/size of data)</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recommendation systems">
            <a:extLst>
              <a:ext uri="{FF2B5EF4-FFF2-40B4-BE49-F238E27FC236}">
                <a16:creationId xmlns:a16="http://schemas.microsoft.com/office/drawing/2014/main" id="{2A8C019F-EC77-4A09-9BA7-DF525D7023E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33973" y="2130885"/>
            <a:ext cx="4909341" cy="30083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imensionality reduction">
            <a:extLst>
              <a:ext uri="{FF2B5EF4-FFF2-40B4-BE49-F238E27FC236}">
                <a16:creationId xmlns:a16="http://schemas.microsoft.com/office/drawing/2014/main" id="{10C41521-EBC9-47FE-A9F5-1C0495A62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461" y="2152106"/>
            <a:ext cx="4019999" cy="298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82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26491-BD52-4854-9C7E-5E93E7C475AF}"/>
              </a:ext>
            </a:extLst>
          </p:cNvPr>
          <p:cNvSpPr>
            <a:spLocks noGrp="1"/>
          </p:cNvSpPr>
          <p:nvPr>
            <p:ph type="sldNum" sz="quarter" idx="12"/>
          </p:nvPr>
        </p:nvSpPr>
        <p:spPr/>
        <p:txBody>
          <a:bodyPr/>
          <a:lstStyle/>
          <a:p>
            <a:fld id="{5AE1514C-5E56-4738-A1FF-4B1CFD2A3E36}" type="slidenum">
              <a:rPr lang="en-US" smtClean="0"/>
              <a:t>5</a:t>
            </a:fld>
            <a:endParaRPr lang="en-US"/>
          </a:p>
        </p:txBody>
      </p:sp>
      <p:sp>
        <p:nvSpPr>
          <p:cNvPr id="8" name="Rectangle 7">
            <a:extLst>
              <a:ext uri="{FF2B5EF4-FFF2-40B4-BE49-F238E27FC236}">
                <a16:creationId xmlns:a16="http://schemas.microsoft.com/office/drawing/2014/main" id="{24A3EA2E-1364-4364-A9C9-F15BCA6FFB25}"/>
              </a:ext>
            </a:extLst>
          </p:cNvPr>
          <p:cNvSpPr/>
          <p:nvPr/>
        </p:nvSpPr>
        <p:spPr>
          <a:xfrm>
            <a:off x="8304180" y="2738097"/>
            <a:ext cx="2120630" cy="1077218"/>
          </a:xfrm>
          <a:prstGeom prst="rect">
            <a:avLst/>
          </a:prstGeom>
          <a:solidFill>
            <a:srgbClr val="FF0000"/>
          </a:solidFill>
        </p:spPr>
        <p:txBody>
          <a:bodyPr wrap="square">
            <a:spAutoFit/>
          </a:bodyPr>
          <a:lstStyle/>
          <a:p>
            <a:pPr algn="ctr" defTabSz="457200"/>
            <a:r>
              <a:rPr lang="en-US" sz="3200" dirty="0">
                <a:solidFill>
                  <a:srgbClr val="FFFFFF"/>
                </a:solidFill>
                <a:latin typeface="Tw Cen MT" panose="020B0602020104020603"/>
              </a:rPr>
              <a:t>Artificial Intelligence</a:t>
            </a:r>
            <a:endParaRPr lang="en-IN" sz="3200" dirty="0">
              <a:solidFill>
                <a:prstClr val="black"/>
              </a:solidFill>
              <a:latin typeface="Tw Cen MT" panose="020B0602020104020603"/>
            </a:endParaRPr>
          </a:p>
        </p:txBody>
      </p:sp>
      <p:sp>
        <p:nvSpPr>
          <p:cNvPr id="9" name="Rectangle 8">
            <a:extLst>
              <a:ext uri="{FF2B5EF4-FFF2-40B4-BE49-F238E27FC236}">
                <a16:creationId xmlns:a16="http://schemas.microsoft.com/office/drawing/2014/main" id="{9A7E9183-9394-44EB-8FD8-3796E436C47B}"/>
              </a:ext>
            </a:extLst>
          </p:cNvPr>
          <p:cNvSpPr/>
          <p:nvPr/>
        </p:nvSpPr>
        <p:spPr>
          <a:xfrm>
            <a:off x="1614997" y="2551836"/>
            <a:ext cx="2022275" cy="1611602"/>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Machine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or </a:t>
            </a:r>
            <a:b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b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Computers</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0" name="Rectangle 9">
            <a:extLst>
              <a:ext uri="{FF2B5EF4-FFF2-40B4-BE49-F238E27FC236}">
                <a16:creationId xmlns:a16="http://schemas.microsoft.com/office/drawing/2014/main" id="{7EDDD362-02D0-4813-93AF-258282F5FDB3}"/>
              </a:ext>
            </a:extLst>
          </p:cNvPr>
          <p:cNvSpPr/>
          <p:nvPr/>
        </p:nvSpPr>
        <p:spPr>
          <a:xfrm>
            <a:off x="4667327" y="3065250"/>
            <a:ext cx="2022276" cy="584775"/>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Intelligence</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1" name="Rectangle 10">
            <a:extLst>
              <a:ext uri="{FF2B5EF4-FFF2-40B4-BE49-F238E27FC236}">
                <a16:creationId xmlns:a16="http://schemas.microsoft.com/office/drawing/2014/main" id="{61A81AE6-AFEA-4218-B96F-BEB8CA6FB4B6}"/>
              </a:ext>
            </a:extLst>
          </p:cNvPr>
          <p:cNvSpPr/>
          <p:nvPr/>
        </p:nvSpPr>
        <p:spPr>
          <a:xfrm>
            <a:off x="3887822"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2" name="Rectangle 11">
            <a:extLst>
              <a:ext uri="{FF2B5EF4-FFF2-40B4-BE49-F238E27FC236}">
                <a16:creationId xmlns:a16="http://schemas.microsoft.com/office/drawing/2014/main" id="{04FAEC16-DCB8-4B1A-9C87-343BC6A3BED7}"/>
              </a:ext>
            </a:extLst>
          </p:cNvPr>
          <p:cNvSpPr/>
          <p:nvPr/>
        </p:nvSpPr>
        <p:spPr>
          <a:xfrm>
            <a:off x="7243319"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3" name="TextBox 12">
            <a:extLst>
              <a:ext uri="{FF2B5EF4-FFF2-40B4-BE49-F238E27FC236}">
                <a16:creationId xmlns:a16="http://schemas.microsoft.com/office/drawing/2014/main" id="{738FC3FC-3461-4B5F-87F0-8E4852799D5B}"/>
              </a:ext>
            </a:extLst>
          </p:cNvPr>
          <p:cNvSpPr txBox="1"/>
          <p:nvPr/>
        </p:nvSpPr>
        <p:spPr>
          <a:xfrm>
            <a:off x="741992" y="672860"/>
            <a:ext cx="10251583" cy="646331"/>
          </a:xfrm>
          <a:prstGeom prst="rect">
            <a:avLst/>
          </a:prstGeom>
          <a:noFill/>
        </p:spPr>
        <p:txBody>
          <a:bodyPr wrap="square" rtlCol="0">
            <a:spAutoFit/>
          </a:bodyPr>
          <a:lstStyle/>
          <a:p>
            <a:r>
              <a:rPr lang="en-US" sz="3600" spc="300" dirty="0">
                <a:gradFill>
                  <a:gsLst>
                    <a:gs pos="15000">
                      <a:schemeClr val="tx1"/>
                    </a:gs>
                    <a:gs pos="47000">
                      <a:schemeClr val="tx1"/>
                    </a:gs>
                  </a:gsLst>
                  <a:lin ang="5400000" scaled="1"/>
                </a:gradFill>
                <a:latin typeface="Segoe UI Semibold" panose="020B0702040204020203" pitchFamily="34" charset="0"/>
                <a:cs typeface="Segoe UI Semibold" panose="020B0702040204020203" pitchFamily="34" charset="0"/>
              </a:rPr>
              <a:t>What is Artificial Intelligence?</a:t>
            </a:r>
          </a:p>
        </p:txBody>
      </p:sp>
    </p:spTree>
    <p:extLst>
      <p:ext uri="{BB962C8B-B14F-4D97-AF65-F5344CB8AC3E}">
        <p14:creationId xmlns:p14="http://schemas.microsoft.com/office/powerpoint/2010/main" val="882254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44338" cy="6858000"/>
          </a:xfrm>
          <a:prstGeom prst="rect">
            <a:avLst/>
          </a:prstGeom>
        </p:spPr>
      </p:pic>
      <p:sp>
        <p:nvSpPr>
          <p:cNvPr id="3" name="TextBox 2"/>
          <p:cNvSpPr txBox="1"/>
          <p:nvPr/>
        </p:nvSpPr>
        <p:spPr>
          <a:xfrm>
            <a:off x="0" y="1042809"/>
            <a:ext cx="8686800" cy="1200329"/>
          </a:xfrm>
          <a:prstGeom prst="rect">
            <a:avLst/>
          </a:prstGeom>
          <a:solidFill>
            <a:srgbClr val="62B4C6">
              <a:alpha val="72000"/>
            </a:srgbClr>
          </a:solidFill>
        </p:spPr>
        <p:txBody>
          <a:bodyPr wrap="square" rtlCol="0">
            <a:spAutoFit/>
          </a:bodyPr>
          <a:lstStyle/>
          <a:p>
            <a:r>
              <a:rPr lang="en-US" sz="7200" dirty="0">
                <a:solidFill>
                  <a:schemeClr val="bg1"/>
                </a:solidFill>
              </a:rPr>
              <a:t>Deep Learning</a:t>
            </a:r>
          </a:p>
        </p:txBody>
      </p:sp>
    </p:spTree>
    <p:extLst>
      <p:ext uri="{BB962C8B-B14F-4D97-AF65-F5344CB8AC3E}">
        <p14:creationId xmlns:p14="http://schemas.microsoft.com/office/powerpoint/2010/main" val="1533154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66" y="566670"/>
            <a:ext cx="10174309" cy="707886"/>
          </a:xfrm>
          <a:prstGeom prst="rect">
            <a:avLst/>
          </a:prstGeom>
          <a:noFill/>
        </p:spPr>
        <p:txBody>
          <a:bodyPr wrap="square" rtlCol="0">
            <a:spAutoFit/>
          </a:bodyPr>
          <a:lstStyle/>
          <a:p>
            <a:r>
              <a:rPr lang="en-US" sz="4000" b="1" dirty="0">
                <a:solidFill>
                  <a:schemeClr val="accent2">
                    <a:lumMod val="50000"/>
                  </a:schemeClr>
                </a:solidFill>
                <a:latin typeface="Arial" panose="020B0604020202020204" pitchFamily="34" charset="0"/>
                <a:cs typeface="Arial" panose="020B0604020202020204" pitchFamily="34" charset="0"/>
              </a:rPr>
              <a:t>Deep Learning</a:t>
            </a:r>
          </a:p>
        </p:txBody>
      </p:sp>
      <p:sp>
        <p:nvSpPr>
          <p:cNvPr id="3" name="TextBox 2"/>
          <p:cNvSpPr txBox="1"/>
          <p:nvPr/>
        </p:nvSpPr>
        <p:spPr>
          <a:xfrm>
            <a:off x="386366" y="1559005"/>
            <a:ext cx="10599313" cy="2228815"/>
          </a:xfrm>
          <a:prstGeom prst="rect">
            <a:avLst/>
          </a:prstGeom>
          <a:noFill/>
        </p:spPr>
        <p:txBody>
          <a:bodyPr wrap="square" rtlCol="0">
            <a:spAutoFit/>
          </a:bodyPr>
          <a:lstStyle/>
          <a:p>
            <a:pPr>
              <a:lnSpc>
                <a:spcPct val="150000"/>
              </a:lnSpc>
            </a:pPr>
            <a:r>
              <a:rPr lang="en-US" sz="3200" dirty="0"/>
              <a:t>Deep Learning is part of the machine learning field of learning representations of data. Exceptional effective at learning patterns. </a:t>
            </a:r>
            <a:endParaRPr lang="en-US" sz="3200" dirty="0">
              <a:latin typeface="Arial" panose="020B0604020202020204" pitchFamily="34" charset="0"/>
              <a:cs typeface="Arial" panose="020B0604020202020204" pitchFamily="34" charset="0"/>
            </a:endParaRPr>
          </a:p>
        </p:txBody>
      </p:sp>
      <p:sp>
        <p:nvSpPr>
          <p:cNvPr id="4" name="Rectangle 6">
            <a:extLst>
              <a:ext uri="{FF2B5EF4-FFF2-40B4-BE49-F238E27FC236}">
                <a16:creationId xmlns:a16="http://schemas.microsoft.com/office/drawing/2014/main" id="{D2F131BF-FA59-47A0-B7A8-8AD068266C0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61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1899C-1B09-492E-870C-B8F4620167A8}"/>
              </a:ext>
            </a:extLst>
          </p:cNvPr>
          <p:cNvSpPr>
            <a:spLocks noGrp="1"/>
          </p:cNvSpPr>
          <p:nvPr>
            <p:ph type="title"/>
          </p:nvPr>
        </p:nvSpPr>
        <p:spPr/>
        <p:txBody>
          <a:bodyPr/>
          <a:lstStyle/>
          <a:p>
            <a:r>
              <a:rPr lang="en-US" b="1" dirty="0">
                <a:solidFill>
                  <a:srgbClr val="FF0000"/>
                </a:solidFill>
              </a:rPr>
              <a:t>Deep Learning </a:t>
            </a:r>
            <a:r>
              <a:rPr lang="en-US" dirty="0"/>
              <a:t>in </a:t>
            </a:r>
            <a:r>
              <a:rPr lang="en-US" b="1" dirty="0"/>
              <a:t>one s</a:t>
            </a:r>
            <a:r>
              <a:rPr lang="en-US" dirty="0"/>
              <a:t>lide</a:t>
            </a:r>
            <a:endParaRPr lang="en-IN" dirty="0"/>
          </a:p>
        </p:txBody>
      </p:sp>
      <p:sp>
        <p:nvSpPr>
          <p:cNvPr id="5" name="Content Placeholder 4">
            <a:extLst>
              <a:ext uri="{FF2B5EF4-FFF2-40B4-BE49-F238E27FC236}">
                <a16:creationId xmlns:a16="http://schemas.microsoft.com/office/drawing/2014/main" id="{85C3EA2D-B05B-45ED-ADBF-0E018CF0A6D0}"/>
              </a:ext>
            </a:extLst>
          </p:cNvPr>
          <p:cNvSpPr>
            <a:spLocks noGrp="1"/>
          </p:cNvSpPr>
          <p:nvPr>
            <p:ph sz="half" idx="1"/>
          </p:nvPr>
        </p:nvSpPr>
        <p:spPr>
          <a:xfrm>
            <a:off x="609600" y="1600202"/>
            <a:ext cx="5384800" cy="4697081"/>
          </a:xfrm>
        </p:spPr>
        <p:txBody>
          <a:bodyPr>
            <a:normAutofit fontScale="55000" lnSpcReduction="20000"/>
          </a:bodyPr>
          <a:lstStyle/>
          <a:p>
            <a:r>
              <a:rPr lang="en-US" b="1" dirty="0"/>
              <a:t>What is it:</a:t>
            </a:r>
          </a:p>
          <a:p>
            <a:pPr marL="457200" lvl="1" indent="0">
              <a:buNone/>
            </a:pPr>
            <a:r>
              <a:rPr lang="en-US" dirty="0"/>
              <a:t>Extract useful patterns from data.</a:t>
            </a:r>
          </a:p>
          <a:p>
            <a:pPr marL="457200" lvl="1" indent="0">
              <a:buNone/>
            </a:pPr>
            <a:endParaRPr lang="en-US" sz="1900" dirty="0"/>
          </a:p>
          <a:p>
            <a:r>
              <a:rPr lang="en-US" b="1" dirty="0"/>
              <a:t>How:</a:t>
            </a:r>
          </a:p>
          <a:p>
            <a:pPr marL="457200" lvl="1" indent="0">
              <a:buNone/>
            </a:pPr>
            <a:r>
              <a:rPr lang="en-US" dirty="0"/>
              <a:t>Neural network + optimization</a:t>
            </a:r>
          </a:p>
          <a:p>
            <a:endParaRPr lang="en-US" sz="1900" b="1" dirty="0"/>
          </a:p>
          <a:p>
            <a:r>
              <a:rPr lang="en-US" b="1" dirty="0"/>
              <a:t>How (Practical):</a:t>
            </a:r>
          </a:p>
          <a:p>
            <a:pPr marL="457200" lvl="1" indent="0">
              <a:buNone/>
            </a:pPr>
            <a:r>
              <a:rPr lang="en-US" dirty="0"/>
              <a:t>Python + TensorFlow &amp; friends</a:t>
            </a:r>
          </a:p>
          <a:p>
            <a:endParaRPr lang="en-US" sz="1900" b="1" dirty="0"/>
          </a:p>
          <a:p>
            <a:r>
              <a:rPr lang="en-US" b="1" dirty="0"/>
              <a:t>Hard Part:</a:t>
            </a:r>
          </a:p>
          <a:p>
            <a:pPr marL="457200" lvl="1" indent="0">
              <a:buNone/>
            </a:pPr>
            <a:r>
              <a:rPr lang="en-US" dirty="0"/>
              <a:t>Good Questions + Good Data</a:t>
            </a:r>
          </a:p>
          <a:p>
            <a:endParaRPr lang="en-US" sz="1900" b="1" dirty="0"/>
          </a:p>
          <a:p>
            <a:r>
              <a:rPr lang="en-US" b="1" dirty="0"/>
              <a:t>Why now:</a:t>
            </a:r>
          </a:p>
          <a:p>
            <a:pPr marL="449263" indent="0">
              <a:buNone/>
            </a:pPr>
            <a:r>
              <a:rPr lang="en-US" sz="3300" dirty="0"/>
              <a:t>Data, hardware, community, tools, investment</a:t>
            </a:r>
          </a:p>
          <a:p>
            <a:endParaRPr lang="en-US" sz="1600" b="1" dirty="0"/>
          </a:p>
          <a:p>
            <a:r>
              <a:rPr lang="en-US" b="1" dirty="0"/>
              <a:t>Where do we stand?</a:t>
            </a:r>
          </a:p>
          <a:p>
            <a:pPr marL="457200" lvl="1" indent="0">
              <a:buNone/>
            </a:pPr>
            <a:r>
              <a:rPr lang="en-US" dirty="0"/>
              <a:t>Most big questions of intelligence have not been answered nor properly formulated</a:t>
            </a:r>
          </a:p>
        </p:txBody>
      </p:sp>
      <p:sp>
        <p:nvSpPr>
          <p:cNvPr id="6" name="Content Placeholder 5">
            <a:extLst>
              <a:ext uri="{FF2B5EF4-FFF2-40B4-BE49-F238E27FC236}">
                <a16:creationId xmlns:a16="http://schemas.microsoft.com/office/drawing/2014/main" id="{89557FFB-3D6C-46E2-AEBD-C185E1D906A9}"/>
              </a:ext>
            </a:extLst>
          </p:cNvPr>
          <p:cNvSpPr>
            <a:spLocks noGrp="1"/>
          </p:cNvSpPr>
          <p:nvPr>
            <p:ph sz="half" idx="2"/>
          </p:nvPr>
        </p:nvSpPr>
        <p:spPr/>
        <p:txBody>
          <a:bodyPr>
            <a:normAutofit fontScale="55000" lnSpcReduction="20000"/>
          </a:bodyPr>
          <a:lstStyle/>
          <a:p>
            <a:r>
              <a:rPr lang="en-US" b="1" dirty="0"/>
              <a:t>Exciting progress:</a:t>
            </a:r>
            <a:endParaRPr lang="en-US" dirty="0"/>
          </a:p>
          <a:p>
            <a:r>
              <a:rPr lang="en-US" dirty="0"/>
              <a:t>Face recognition</a:t>
            </a:r>
          </a:p>
          <a:p>
            <a:r>
              <a:rPr lang="en-US" dirty="0"/>
              <a:t>Image classification</a:t>
            </a:r>
          </a:p>
          <a:p>
            <a:r>
              <a:rPr lang="en-US" dirty="0"/>
              <a:t>Speech recognition</a:t>
            </a:r>
          </a:p>
          <a:p>
            <a:r>
              <a:rPr lang="en-US" dirty="0"/>
              <a:t>Text to speech generation</a:t>
            </a:r>
          </a:p>
          <a:p>
            <a:r>
              <a:rPr lang="en-US" dirty="0"/>
              <a:t>Handwriting transcription</a:t>
            </a:r>
          </a:p>
          <a:p>
            <a:r>
              <a:rPr lang="en-US" dirty="0"/>
              <a:t>Machine translation</a:t>
            </a:r>
          </a:p>
          <a:p>
            <a:r>
              <a:rPr lang="en-US" dirty="0"/>
              <a:t>Medical diagnosis</a:t>
            </a:r>
          </a:p>
          <a:p>
            <a:r>
              <a:rPr lang="en-US" dirty="0"/>
              <a:t>Cars: drivable area, lane keeping </a:t>
            </a:r>
          </a:p>
          <a:p>
            <a:r>
              <a:rPr lang="en-US" dirty="0"/>
              <a:t>Digital assistants</a:t>
            </a:r>
          </a:p>
          <a:p>
            <a:r>
              <a:rPr lang="en-US" dirty="0"/>
              <a:t>Ads, search, social recommendations</a:t>
            </a:r>
          </a:p>
          <a:p>
            <a:r>
              <a:rPr lang="en-US" dirty="0"/>
              <a:t>Game playing with deep RL</a:t>
            </a:r>
          </a:p>
          <a:p>
            <a:pPr marL="0" indent="0">
              <a:buNone/>
            </a:pPr>
            <a:endParaRPr lang="en-IN" dirty="0"/>
          </a:p>
        </p:txBody>
      </p:sp>
    </p:spTree>
    <p:extLst>
      <p:ext uri="{BB962C8B-B14F-4D97-AF65-F5344CB8AC3E}">
        <p14:creationId xmlns:p14="http://schemas.microsoft.com/office/powerpoint/2010/main" val="3200509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9D6B-3F16-4AF7-865F-ACD5335B91F7}"/>
              </a:ext>
            </a:extLst>
          </p:cNvPr>
          <p:cNvSpPr>
            <a:spLocks noGrp="1"/>
          </p:cNvSpPr>
          <p:nvPr>
            <p:ph type="title"/>
          </p:nvPr>
        </p:nvSpPr>
        <p:spPr>
          <a:xfrm>
            <a:off x="838200" y="365125"/>
            <a:ext cx="10515600" cy="1325563"/>
          </a:xfrm>
        </p:spPr>
        <p:txBody>
          <a:bodyPr>
            <a:normAutofit/>
          </a:bodyPr>
          <a:lstStyle/>
          <a:p>
            <a:r>
              <a:rPr lang="en-IN" dirty="0"/>
              <a:t>What we can’t do with Deep Learning?</a:t>
            </a:r>
          </a:p>
        </p:txBody>
      </p:sp>
      <p:sp>
        <p:nvSpPr>
          <p:cNvPr id="4" name="Content Placeholder 3">
            <a:extLst>
              <a:ext uri="{FF2B5EF4-FFF2-40B4-BE49-F238E27FC236}">
                <a16:creationId xmlns:a16="http://schemas.microsoft.com/office/drawing/2014/main" id="{72369509-678F-4A72-9BA3-FD4221215F72}"/>
              </a:ext>
            </a:extLst>
          </p:cNvPr>
          <p:cNvSpPr>
            <a:spLocks noGrp="1"/>
          </p:cNvSpPr>
          <p:nvPr>
            <p:ph idx="1"/>
          </p:nvPr>
        </p:nvSpPr>
        <p:spPr>
          <a:xfrm>
            <a:off x="838200" y="1825625"/>
            <a:ext cx="3797807" cy="4351338"/>
          </a:xfrm>
        </p:spPr>
        <p:txBody>
          <a:bodyPr>
            <a:normAutofit/>
          </a:bodyPr>
          <a:lstStyle/>
          <a:p>
            <a:r>
              <a:rPr lang="en-US" sz="2000"/>
              <a:t>Mirrors</a:t>
            </a:r>
          </a:p>
          <a:p>
            <a:r>
              <a:rPr lang="en-US" sz="2000"/>
              <a:t>Sparse information</a:t>
            </a:r>
          </a:p>
          <a:p>
            <a:r>
              <a:rPr lang="en-US" sz="2000"/>
              <a:t>3D Structure</a:t>
            </a:r>
          </a:p>
          <a:p>
            <a:r>
              <a:rPr lang="en-US" sz="2000"/>
              <a:t>Physics</a:t>
            </a:r>
          </a:p>
          <a:p>
            <a:r>
              <a:rPr lang="en-US" sz="2000"/>
              <a:t>What’s on peoples’ minds?</a:t>
            </a:r>
          </a:p>
          <a:p>
            <a:r>
              <a:rPr lang="en-US" sz="2000"/>
              <a:t>What happens next?</a:t>
            </a:r>
          </a:p>
          <a:p>
            <a:r>
              <a:rPr lang="en-US" sz="2000"/>
              <a:t>Humor</a:t>
            </a:r>
          </a:p>
          <a:p>
            <a:endParaRPr lang="en-IN" sz="2000"/>
          </a:p>
        </p:txBody>
      </p:sp>
      <p:pic>
        <p:nvPicPr>
          <p:cNvPr id="2" name="Picture 1" descr="A group of people standing in a room&#10;&#10;Description automatically generated">
            <a:extLst>
              <a:ext uri="{FF2B5EF4-FFF2-40B4-BE49-F238E27FC236}">
                <a16:creationId xmlns:a16="http://schemas.microsoft.com/office/drawing/2014/main" id="{A8276E35-AE2A-4362-962F-C0C12945521D}"/>
              </a:ext>
            </a:extLst>
          </p:cNvPr>
          <p:cNvPicPr>
            <a:picLocks noChangeAspect="1"/>
          </p:cNvPicPr>
          <p:nvPr/>
        </p:nvPicPr>
        <p:blipFill rotWithShape="1">
          <a:blip r:embed="rId2"/>
          <a:srcRect l="1164" r="-2" b="-2"/>
          <a:stretch/>
        </p:blipFill>
        <p:spPr>
          <a:xfrm>
            <a:off x="5120640" y="1904281"/>
            <a:ext cx="6233160" cy="4272681"/>
          </a:xfrm>
          <a:prstGeom prst="rect">
            <a:avLst/>
          </a:prstGeom>
        </p:spPr>
      </p:pic>
    </p:spTree>
    <p:extLst>
      <p:ext uri="{BB962C8B-B14F-4D97-AF65-F5344CB8AC3E}">
        <p14:creationId xmlns:p14="http://schemas.microsoft.com/office/powerpoint/2010/main" val="53697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8DBED-84C8-49B8-9C6E-F6C24B854176}"/>
              </a:ext>
            </a:extLst>
          </p:cNvPr>
          <p:cNvSpPr>
            <a:spLocks noGrp="1"/>
          </p:cNvSpPr>
          <p:nvPr>
            <p:ph type="sldNum" sz="quarter" idx="12"/>
          </p:nvPr>
        </p:nvSpPr>
        <p:spPr/>
        <p:txBody>
          <a:bodyPr/>
          <a:lstStyle/>
          <a:p>
            <a:fld id="{5AE1514C-5E56-4738-A1FF-4B1CFD2A3E36}" type="slidenum">
              <a:rPr lang="en-US" smtClean="0"/>
              <a:t>54</a:t>
            </a:fld>
            <a:endParaRPr lang="en-US"/>
          </a:p>
        </p:txBody>
      </p:sp>
      <p:pic>
        <p:nvPicPr>
          <p:cNvPr id="12290" name="Picture 2" descr="Flow chart shows which algorithms to use when">
            <a:extLst>
              <a:ext uri="{FF2B5EF4-FFF2-40B4-BE49-F238E27FC236}">
                <a16:creationId xmlns:a16="http://schemas.microsoft.com/office/drawing/2014/main" id="{53D95275-AFBE-4719-A9B0-C66016DAF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2900"/>
            <a:ext cx="10972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117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510644"/>
              <a:chOff x="2971833" y="2138792"/>
              <a:chExt cx="6490182" cy="2510644"/>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Happy Learning!</a:t>
                </a:r>
              </a:p>
            </p:txBody>
          </p:sp>
          <p:sp>
            <p:nvSpPr>
              <p:cNvPr id="4" name="Rectangle 3"/>
              <p:cNvSpPr/>
              <p:nvPr/>
            </p:nvSpPr>
            <p:spPr>
              <a:xfrm>
                <a:off x="2971833" y="3726106"/>
                <a:ext cx="6072365" cy="923330"/>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Stay Tuned for next exciting sessions on diving deeper into Supervised Learning</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 name="Rectangle 6">
            <a:extLst>
              <a:ext uri="{FF2B5EF4-FFF2-40B4-BE49-F238E27FC236}">
                <a16:creationId xmlns:a16="http://schemas.microsoft.com/office/drawing/2014/main" id="{4652FD57-92CD-44D3-B454-8B342CAA109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81192" y="2897743"/>
            <a:ext cx="2342312" cy="1378040"/>
          </a:xfrm>
          <a:prstGeom prst="roundRect">
            <a:avLst/>
          </a:prstGeom>
          <a:solidFill>
            <a:srgbClr val="4D1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Input</a:t>
            </a:r>
          </a:p>
          <a:p>
            <a:pPr algn="ctr"/>
            <a:r>
              <a:rPr lang="en-US" dirty="0"/>
              <a:t>Data</a:t>
            </a:r>
          </a:p>
          <a:p>
            <a:pPr algn="ctr"/>
            <a:r>
              <a:rPr lang="en-US" dirty="0"/>
              <a:t>Sensors</a:t>
            </a:r>
          </a:p>
          <a:p>
            <a:pPr algn="ctr"/>
            <a:r>
              <a:rPr lang="en-US" dirty="0"/>
              <a:t>Images</a:t>
            </a:r>
          </a:p>
        </p:txBody>
      </p:sp>
      <p:sp>
        <p:nvSpPr>
          <p:cNvPr id="6" name="Rounded Rectangle 5"/>
          <p:cNvSpPr/>
          <p:nvPr/>
        </p:nvSpPr>
        <p:spPr>
          <a:xfrm>
            <a:off x="4848392" y="2897743"/>
            <a:ext cx="2342312" cy="1378040"/>
          </a:xfrm>
          <a:prstGeom prst="roundRect">
            <a:avLst/>
          </a:prstGeom>
          <a:solidFill>
            <a:srgbClr val="9031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p>
        </p:txBody>
      </p:sp>
      <p:sp>
        <p:nvSpPr>
          <p:cNvPr id="7" name="Rounded Rectangle 6"/>
          <p:cNvSpPr/>
          <p:nvPr/>
        </p:nvSpPr>
        <p:spPr>
          <a:xfrm>
            <a:off x="9115592" y="2897743"/>
            <a:ext cx="2342312" cy="1378040"/>
          </a:xfrm>
          <a:prstGeom prst="roundRect">
            <a:avLst/>
          </a:prstGeom>
          <a:solidFill>
            <a:srgbClr val="969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Output</a:t>
            </a:r>
          </a:p>
          <a:p>
            <a:pPr algn="ctr"/>
            <a:r>
              <a:rPr lang="en-US" dirty="0"/>
              <a:t>Action</a:t>
            </a:r>
          </a:p>
          <a:p>
            <a:pPr algn="ctr"/>
            <a:r>
              <a:rPr lang="en-US" dirty="0"/>
              <a:t>Movement</a:t>
            </a:r>
          </a:p>
          <a:p>
            <a:pPr algn="ctr"/>
            <a:r>
              <a:rPr lang="en-US" dirty="0"/>
              <a:t>Text</a:t>
            </a:r>
          </a:p>
        </p:txBody>
      </p:sp>
      <p:sp>
        <p:nvSpPr>
          <p:cNvPr id="8" name="Right Arrow 7"/>
          <p:cNvSpPr/>
          <p:nvPr/>
        </p:nvSpPr>
        <p:spPr>
          <a:xfrm>
            <a:off x="3370793" y="3419337"/>
            <a:ext cx="1030310" cy="3348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ight Arrow 8"/>
          <p:cNvSpPr/>
          <p:nvPr/>
        </p:nvSpPr>
        <p:spPr>
          <a:xfrm>
            <a:off x="7637993" y="3419337"/>
            <a:ext cx="1030310" cy="3348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741992" y="672860"/>
            <a:ext cx="10251583" cy="646331"/>
          </a:xfrm>
          <a:prstGeom prst="rect">
            <a:avLst/>
          </a:prstGeom>
          <a:noFill/>
        </p:spPr>
        <p:txBody>
          <a:bodyPr wrap="square" rtlCol="0">
            <a:spAutoFit/>
          </a:bodyPr>
          <a:lstStyle/>
          <a:p>
            <a:r>
              <a:rPr lang="en-US" sz="3600" spc="300" dirty="0">
                <a:gradFill>
                  <a:gsLst>
                    <a:gs pos="15000">
                      <a:schemeClr val="tx1"/>
                    </a:gs>
                    <a:gs pos="47000">
                      <a:schemeClr val="tx1"/>
                    </a:gs>
                  </a:gsLst>
                  <a:lin ang="5400000" scaled="1"/>
                </a:gradFill>
                <a:latin typeface="Segoe UI Semibold" panose="020B0702040204020203" pitchFamily="34" charset="0"/>
                <a:cs typeface="Segoe UI Semibold" panose="020B0702040204020203" pitchFamily="34" charset="0"/>
              </a:rPr>
              <a:t>What is Artificial Intelligence?</a:t>
            </a:r>
          </a:p>
        </p:txBody>
      </p:sp>
    </p:spTree>
    <p:extLst>
      <p:ext uri="{BB962C8B-B14F-4D97-AF65-F5344CB8AC3E}">
        <p14:creationId xmlns:p14="http://schemas.microsoft.com/office/powerpoint/2010/main" val="1887627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89701" y="609480"/>
            <a:ext cx="11029950" cy="879475"/>
          </a:xfrm>
        </p:spPr>
        <p:txBody>
          <a:bodyPr>
            <a:normAutofit/>
          </a:bodyPr>
          <a:lstStyle/>
          <a:p>
            <a:r>
              <a:rPr lang="en-US" cap="none" dirty="0"/>
              <a:t>Artificial Intelligence in everyday products</a:t>
            </a:r>
          </a:p>
        </p:txBody>
      </p:sp>
      <p:pic>
        <p:nvPicPr>
          <p:cNvPr id="4" name="Content Placeholder 3"/>
          <p:cNvPicPr>
            <a:picLocks noGrp="1" noChangeAspect="1"/>
          </p:cNvPicPr>
          <p:nvPr>
            <p:ph idx="4294967295"/>
          </p:nvPr>
        </p:nvPicPr>
        <p:blipFill>
          <a:blip r:embed="rId2"/>
          <a:stretch>
            <a:fillRect/>
          </a:stretch>
        </p:blipFill>
        <p:spPr>
          <a:xfrm>
            <a:off x="198407" y="1625600"/>
            <a:ext cx="11412538" cy="4502150"/>
          </a:xfrm>
          <a:prstGeom prst="rect">
            <a:avLst/>
          </a:prstGeom>
        </p:spPr>
      </p:pic>
    </p:spTree>
    <p:extLst>
      <p:ext uri="{BB962C8B-B14F-4D97-AF65-F5344CB8AC3E}">
        <p14:creationId xmlns:p14="http://schemas.microsoft.com/office/powerpoint/2010/main" val="296868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10577-3D26-493B-891B-E0504191D0AA}"/>
              </a:ext>
            </a:extLst>
          </p:cNvPr>
          <p:cNvSpPr>
            <a:spLocks noGrp="1"/>
          </p:cNvSpPr>
          <p:nvPr>
            <p:ph type="title" idx="4294967295"/>
          </p:nvPr>
        </p:nvSpPr>
        <p:spPr>
          <a:xfrm>
            <a:off x="457344" y="374583"/>
            <a:ext cx="8528050" cy="819150"/>
          </a:xfrm>
        </p:spPr>
        <p:txBody>
          <a:bodyPr/>
          <a:lstStyle/>
          <a:p>
            <a:r>
              <a:rPr lang="en-IN" dirty="0"/>
              <a:t>What is Data?</a:t>
            </a:r>
          </a:p>
        </p:txBody>
      </p:sp>
      <p:pic>
        <p:nvPicPr>
          <p:cNvPr id="1026" name="Picture 2" descr="Image result for data">
            <a:extLst>
              <a:ext uri="{FF2B5EF4-FFF2-40B4-BE49-F238E27FC236}">
                <a16:creationId xmlns:a16="http://schemas.microsoft.com/office/drawing/2014/main" id="{17B1DA3B-2488-4B18-97B8-E8660B5FE3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451100" y="1410689"/>
            <a:ext cx="7289800" cy="3068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ADB96E-4A39-4220-94B9-2E05879C75F4}"/>
              </a:ext>
            </a:extLst>
          </p:cNvPr>
          <p:cNvGraphicFramePr/>
          <p:nvPr/>
        </p:nvGraphicFramePr>
        <p:xfrm>
          <a:off x="2889394" y="4041842"/>
          <a:ext cx="6096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978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A97BD0-EDBB-4C03-8FBF-26D87981CDD0}"/>
              </a:ext>
            </a:extLst>
          </p:cNvPr>
          <p:cNvGrpSpPr/>
          <p:nvPr/>
        </p:nvGrpSpPr>
        <p:grpSpPr>
          <a:xfrm>
            <a:off x="934599" y="831073"/>
            <a:ext cx="9202459" cy="5458891"/>
            <a:chOff x="934599" y="831073"/>
            <a:chExt cx="9202459" cy="5458891"/>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30997"/>
            </a:xfrm>
            <a:prstGeom prst="rect">
              <a:avLst/>
            </a:prstGeom>
            <a:noFill/>
          </p:spPr>
          <p:txBody>
            <a:bodyPr wrap="square" rtlCol="0">
              <a:spAutoFit/>
            </a:bodyPr>
            <a:lstStyle/>
            <a:p>
              <a:pPr algn="ctr"/>
              <a:r>
                <a:rPr lang="en-US" sz="2400" dirty="0">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07886"/>
            </a:xfrm>
            <a:prstGeom prst="rect">
              <a:avLst/>
            </a:prstGeom>
            <a:noFill/>
          </p:spPr>
          <p:txBody>
            <a:bodyPr wrap="square" rtlCol="0">
              <a:spAutoFit/>
            </a:bodyPr>
            <a:lstStyle/>
            <a:p>
              <a:pPr algn="ctr"/>
              <a:r>
                <a:rPr lang="en-US" sz="20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9" y="4945711"/>
              <a:ext cx="1622755" cy="646331"/>
            </a:xfrm>
            <a:prstGeom prst="rect">
              <a:avLst/>
            </a:prstGeom>
            <a:noFill/>
          </p:spPr>
          <p:txBody>
            <a:bodyPr wrap="square" rtlCol="0">
              <a:spAutoFit/>
            </a:bodyPr>
            <a:lstStyle/>
            <a:p>
              <a:pPr algn="ctr"/>
              <a:r>
                <a:rPr lang="en-US"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8000"/>
                  </a:schemeClr>
                </a:gs>
                <a:gs pos="35000">
                  <a:schemeClr val="accent1">
                    <a:tint val="37000"/>
                    <a:satMod val="300000"/>
                    <a:alpha val="15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4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3" y="1020762"/>
              <a:ext cx="5378245" cy="369332"/>
            </a:xfrm>
            <a:prstGeom prst="rect">
              <a:avLst/>
            </a:prstGeom>
            <a:noFill/>
          </p:spPr>
          <p:txBody>
            <a:bodyPr wrap="square" rtlCol="0">
              <a:spAutoFit/>
            </a:bodyPr>
            <a:lstStyle/>
            <a:p>
              <a:r>
                <a:rPr lang="en-IN" b="1" dirty="0">
                  <a:solidFill>
                    <a:schemeClr val="accent1">
                      <a:lumMod val="50000"/>
                    </a:schemeClr>
                  </a:solidFill>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5" cy="369332"/>
            </a:xfrm>
            <a:prstGeom prst="rect">
              <a:avLst/>
            </a:prstGeom>
            <a:noFill/>
          </p:spPr>
          <p:txBody>
            <a:bodyPr wrap="square" rtlCol="0">
              <a:spAutoFit/>
            </a:bodyPr>
            <a:lstStyle/>
            <a:p>
              <a:r>
                <a:rPr lang="en-IN" b="1" dirty="0">
                  <a:solidFill>
                    <a:schemeClr val="accent1">
                      <a:lumMod val="50000"/>
                    </a:schemeClr>
                  </a:solidFill>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2"/>
              <a:ext cx="5378245" cy="369332"/>
            </a:xfrm>
            <a:prstGeom prst="rect">
              <a:avLst/>
            </a:prstGeom>
            <a:noFill/>
          </p:spPr>
          <p:txBody>
            <a:bodyPr wrap="square" rtlCol="0">
              <a:spAutoFit/>
            </a:bodyPr>
            <a:lstStyle/>
            <a:p>
              <a:r>
                <a:rPr lang="en-IN" b="1" dirty="0">
                  <a:solidFill>
                    <a:schemeClr val="accent1">
                      <a:lumMod val="50000"/>
                    </a:schemeClr>
                  </a:solidFill>
                </a:rPr>
                <a:t>2010 Deep Learning breakthroughs</a:t>
              </a:r>
            </a:p>
          </p:txBody>
        </p:sp>
      </p:grpSp>
      <p:sp>
        <p:nvSpPr>
          <p:cNvPr id="20" name="Parallelogram 19">
            <a:extLst>
              <a:ext uri="{FF2B5EF4-FFF2-40B4-BE49-F238E27FC236}">
                <a16:creationId xmlns:a16="http://schemas.microsoft.com/office/drawing/2014/main" id="{EE1F0A4E-7D6B-4F2E-847B-6084AD941ADD}"/>
              </a:ext>
            </a:extLst>
          </p:cNvPr>
          <p:cNvSpPr/>
          <p:nvPr/>
        </p:nvSpPr>
        <p:spPr>
          <a:xfrm>
            <a:off x="9657431" y="1598181"/>
            <a:ext cx="5069138" cy="5857171"/>
          </a:xfrm>
          <a:prstGeom prst="parallelogram">
            <a:avLst>
              <a:gd name="adj" fmla="val 745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715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5_Office Theme">
  <a:themeElements>
    <a:clrScheme name="Custom 1">
      <a:dk1>
        <a:srgbClr val="000000"/>
      </a:dk1>
      <a:lt1>
        <a:sysClr val="window" lastClr="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42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Custom 17">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3D3F44"/>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1862</Words>
  <Application>Microsoft Office PowerPoint</Application>
  <PresentationFormat>Widescreen</PresentationFormat>
  <Paragraphs>414</Paragraphs>
  <Slides>55</Slides>
  <Notes>4</Notes>
  <HiddenSlides>0</HiddenSlides>
  <MMClips>1</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55</vt:i4>
      </vt:variant>
    </vt:vector>
  </HeadingPairs>
  <TitlesOfParts>
    <vt:vector size="77" baseType="lpstr">
      <vt:lpstr>Arial</vt:lpstr>
      <vt:lpstr>Arial Black</vt:lpstr>
      <vt:lpstr>Calibri</vt:lpstr>
      <vt:lpstr>Calibri Light</vt:lpstr>
      <vt:lpstr>Century Gothic</vt:lpstr>
      <vt:lpstr>Georgia</vt:lpstr>
      <vt:lpstr>medium-content-sans-serif-font</vt:lpstr>
      <vt:lpstr>Open Sans</vt:lpstr>
      <vt:lpstr>Segoe UI</vt:lpstr>
      <vt:lpstr>Segoe UI Black</vt:lpstr>
      <vt:lpstr>Segoe UI Light</vt:lpstr>
      <vt:lpstr>Segoe UI Semibold</vt:lpstr>
      <vt:lpstr>Segoe UI Semilight</vt:lpstr>
      <vt:lpstr>Tw Cen MT</vt:lpstr>
      <vt:lpstr>Wingdings</vt:lpstr>
      <vt:lpstr>Storybuilding Neal Creative</vt:lpstr>
      <vt:lpstr>5_Office Theme</vt:lpstr>
      <vt:lpstr>1_Office Theme</vt:lpstr>
      <vt:lpstr>2_Office Theme</vt:lpstr>
      <vt:lpstr>3_Office Theme</vt:lpstr>
      <vt:lpstr>Office Theme</vt:lpstr>
      <vt:lpstr>4_Office Theme</vt:lpstr>
      <vt:lpstr>PowerPoint Presentation</vt:lpstr>
      <vt:lpstr>Hello! Instructor Introduction</vt:lpstr>
      <vt:lpstr>Artificial Intelligence</vt:lpstr>
      <vt:lpstr>PowerPoint Presentation</vt:lpstr>
      <vt:lpstr>PowerPoint Presentation</vt:lpstr>
      <vt:lpstr>PowerPoint Presentation</vt:lpstr>
      <vt:lpstr>Artificial Intelligence in everyday products</vt:lpstr>
      <vt:lpstr>What is Data?</vt:lpstr>
      <vt:lpstr>PowerPoint Presentation</vt:lpstr>
      <vt:lpstr>AI Landscape</vt:lpstr>
      <vt:lpstr>AI Landscape</vt:lpstr>
      <vt:lpstr>AI Landscape</vt:lpstr>
      <vt:lpstr>AI Landscape</vt:lpstr>
      <vt:lpstr>PowerPoint Presentation</vt:lpstr>
      <vt:lpstr>AI Landscape</vt:lpstr>
      <vt:lpstr>AI Landscape</vt:lpstr>
      <vt:lpstr>AI Landscape</vt:lpstr>
      <vt:lpstr>AI Landscape</vt:lpstr>
      <vt:lpstr>AI Landscape</vt:lpstr>
      <vt:lpstr>AI Landscape</vt:lpstr>
      <vt:lpstr>PowerPoint Presentation</vt:lpstr>
      <vt:lpstr>Artificial Intelligence</vt:lpstr>
      <vt:lpstr>Artificial Intelligence</vt:lpstr>
      <vt:lpstr>Artificial Intelligence</vt:lpstr>
      <vt:lpstr>Artificial Intelligence</vt:lpstr>
      <vt:lpstr>PowerPoint Presentation</vt:lpstr>
      <vt:lpstr>PowerPoint Presentation</vt:lpstr>
      <vt:lpstr>PowerPoint Presentation</vt:lpstr>
      <vt:lpstr>Applications of Machine Learning</vt:lpstr>
      <vt:lpstr>PowerPoint Presentation</vt:lpstr>
      <vt:lpstr>PowerPoint Presentation</vt:lpstr>
      <vt:lpstr>PowerPoint Presentation</vt:lpstr>
      <vt:lpstr>PowerPoint Presentation</vt:lpstr>
      <vt:lpstr>PowerPoint Presentation</vt:lpstr>
      <vt:lpstr>Machine Learning Cloud Platforms -</vt:lpstr>
      <vt:lpstr>What to learn in machine Learning?</vt:lpstr>
      <vt:lpstr>PowerPoint Presentation</vt:lpstr>
      <vt:lpstr>Machine Learning Techniques</vt:lpstr>
      <vt:lpstr>PowerPoint Presentation</vt:lpstr>
      <vt:lpstr>PowerPoint Presentation</vt:lpstr>
      <vt:lpstr>PowerPoint Presentation</vt:lpstr>
      <vt:lpstr>PowerPoint Presentation</vt:lpstr>
      <vt:lpstr>Supervised and Unsupervised Learning</vt:lpstr>
      <vt:lpstr>PowerPoint Presentation</vt:lpstr>
      <vt:lpstr>PowerPoint Presentation</vt:lpstr>
      <vt:lpstr>Types of Problems in Machine Learning</vt:lpstr>
      <vt:lpstr>PowerPoint Presentation</vt:lpstr>
      <vt:lpstr>PowerPoint Presentation</vt:lpstr>
      <vt:lpstr>PowerPoint Presentation</vt:lpstr>
      <vt:lpstr>PowerPoint Presentation</vt:lpstr>
      <vt:lpstr>PowerPoint Presentation</vt:lpstr>
      <vt:lpstr>Deep Learning in one slide</vt:lpstr>
      <vt:lpstr>What we can’t do with Deep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9</cp:revision>
  <dcterms:created xsi:type="dcterms:W3CDTF">2019-11-11T04:50:29Z</dcterms:created>
  <dcterms:modified xsi:type="dcterms:W3CDTF">2021-06-21T08:47:27Z</dcterms:modified>
</cp:coreProperties>
</file>